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8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2" r:id="rId24"/>
    <p:sldId id="283"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bqarYH2qsMQ727fYlGKprg/n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Cann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play-observatory.com/abou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southbankcentre.co.uk/blog/articles/dara-mcanulty-day-life-naturalist-lockdow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mailto:info@play-observatory.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www.sheffield.ac.uk/education"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ucl.ac.uk/bartlett/casa/" TargetMode="External"/><Relationship Id="rId4" Type="http://schemas.openxmlformats.org/officeDocument/2006/relationships/hyperlink" Target="https://www.ucl.ac.uk/ioe/departments-and-centres/centres/ucl-knowledge-lab"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XwnmX7-Dng" TargetMode="External"/><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play-observatory.com/" TargetMode="External"/><Relationship Id="rId7" Type="http://schemas.openxmlformats.org/officeDocument/2006/relationships/image" Target="../media/image3.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s://play-observatory.com/play-your-part/section-o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rPr>
              <a:t>Resource Pack for Primary Schools</a:t>
            </a:r>
            <a:endParaRPr sz="3200">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9578706" y="4908308"/>
            <a:ext cx="2188751" cy="1658314"/>
          </a:xfrm>
          <a:prstGeom prst="rect">
            <a:avLst/>
          </a:prstGeom>
          <a:noFill/>
          <a:ln>
            <a:noFill/>
          </a:ln>
        </p:spPr>
      </p:pic>
      <p:pic>
        <p:nvPicPr>
          <p:cNvPr id="8" name="Graphic 7">
            <a:extLst>
              <a:ext uri="{FF2B5EF4-FFF2-40B4-BE49-F238E27FC236}">
                <a16:creationId xmlns:a16="http://schemas.microsoft.com/office/drawing/2014/main" id="{254D603C-67E6-4A90-9A85-5D857AC1B3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467" y="2836281"/>
            <a:ext cx="10885102" cy="20719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7"/>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7"/>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Gaining parental consent</a:t>
            </a:r>
            <a:endParaRPr sz="3200">
              <a:solidFill>
                <a:schemeClr val="lt1"/>
              </a:solidFill>
              <a:latin typeface="Calibri"/>
              <a:ea typeface="Calibri"/>
              <a:cs typeface="Calibri"/>
              <a:sym typeface="Calibri"/>
            </a:endParaRPr>
          </a:p>
        </p:txBody>
      </p:sp>
      <p:sp>
        <p:nvSpPr>
          <p:cNvPr id="174" name="Google Shape;174;p7"/>
          <p:cNvSpPr txBox="1">
            <a:spLocks noGrp="1"/>
          </p:cNvSpPr>
          <p:nvPr>
            <p:ph type="body" idx="1"/>
          </p:nvPr>
        </p:nvSpPr>
        <p:spPr>
          <a:xfrm>
            <a:off x="696125" y="1490199"/>
            <a:ext cx="10515600" cy="4981200"/>
          </a:xfrm>
          <a:prstGeom prst="rect">
            <a:avLst/>
          </a:prstGeom>
          <a:noFill/>
          <a:ln>
            <a:noFill/>
          </a:ln>
        </p:spPr>
        <p:txBody>
          <a:bodyPr spcFirstLastPara="1" wrap="square" lIns="91425" tIns="45700" rIns="91425" bIns="45700" anchor="t" anchorCtr="0">
            <a:normAutofit fontScale="25000" lnSpcReduction="20000"/>
          </a:bodyPr>
          <a:lstStyle/>
          <a:p>
            <a:pPr marL="228600" lvl="0" indent="-169320" algn="l" rtl="0">
              <a:lnSpc>
                <a:spcPct val="120000"/>
              </a:lnSpc>
              <a:spcBef>
                <a:spcPts val="0"/>
              </a:spcBef>
              <a:spcAft>
                <a:spcPts val="0"/>
              </a:spcAft>
              <a:buClr>
                <a:schemeClr val="dk1"/>
              </a:buClr>
              <a:buSzPct val="90316"/>
              <a:buChar char="•"/>
            </a:pPr>
            <a:r>
              <a:rPr lang="en-GB" sz="8262"/>
              <a:t>T</a:t>
            </a:r>
            <a:r>
              <a:rPr lang="en-GB" sz="9862"/>
              <a:t>o submit images of or contributions from children in your school or organisation it’s important that we have the consent of parents / caregivers and children. </a:t>
            </a:r>
            <a:endParaRPr/>
          </a:p>
          <a:p>
            <a:pPr marL="228600" lvl="0" indent="-27922" algn="l" rtl="0">
              <a:lnSpc>
                <a:spcPct val="120000"/>
              </a:lnSpc>
              <a:spcBef>
                <a:spcPts val="0"/>
              </a:spcBef>
              <a:spcAft>
                <a:spcPts val="0"/>
              </a:spcAft>
              <a:buClr>
                <a:schemeClr val="dk1"/>
              </a:buClr>
              <a:buSzPct val="90316"/>
              <a:buNone/>
            </a:pPr>
            <a:endParaRPr sz="9862"/>
          </a:p>
          <a:p>
            <a:pPr marL="228600" lvl="0" indent="-207427" algn="l" rtl="0">
              <a:lnSpc>
                <a:spcPct val="120000"/>
              </a:lnSpc>
              <a:spcBef>
                <a:spcPts val="0"/>
              </a:spcBef>
              <a:spcAft>
                <a:spcPts val="0"/>
              </a:spcAft>
              <a:buClr>
                <a:schemeClr val="dk1"/>
              </a:buClr>
              <a:buSzPct val="100000"/>
              <a:buChar char="•"/>
            </a:pPr>
            <a:r>
              <a:rPr lang="en-GB" sz="9862"/>
              <a:t>Included in this pack is a PDF copy of a consent form which you can print and send or email to parents, and return to us online or by post. Or you could send us a photograph of the completed form. This can be taken on a phone or other device. </a:t>
            </a:r>
            <a:endParaRPr/>
          </a:p>
          <a:p>
            <a:pPr marL="228600" lvl="0" indent="-50868" algn="l" rtl="0">
              <a:lnSpc>
                <a:spcPct val="120000"/>
              </a:lnSpc>
              <a:spcBef>
                <a:spcPts val="0"/>
              </a:spcBef>
              <a:spcAft>
                <a:spcPts val="0"/>
              </a:spcAft>
              <a:buClr>
                <a:schemeClr val="dk1"/>
              </a:buClr>
              <a:buSzPct val="100000"/>
              <a:buNone/>
            </a:pPr>
            <a:endParaRPr sz="9862"/>
          </a:p>
          <a:p>
            <a:pPr marL="228600" lvl="0" indent="-207426" algn="l" rtl="0">
              <a:lnSpc>
                <a:spcPct val="120000"/>
              </a:lnSpc>
              <a:spcBef>
                <a:spcPts val="0"/>
              </a:spcBef>
              <a:spcAft>
                <a:spcPts val="0"/>
              </a:spcAft>
              <a:buClr>
                <a:schemeClr val="dk1"/>
              </a:buClr>
              <a:buSzPct val="100000"/>
              <a:buChar char="•"/>
            </a:pPr>
            <a:r>
              <a:rPr lang="en-GB" sz="9862"/>
              <a:t>Please invite parents and caregivers to visit our website so they know about the project and what they are signing up for. Or you can share a copy of the flyer included in the resource pack. </a:t>
            </a:r>
            <a:endParaRPr sz="9862"/>
          </a:p>
          <a:p>
            <a:pPr marL="228600" lvl="0" indent="-50800" algn="l" rtl="0">
              <a:lnSpc>
                <a:spcPct val="90000"/>
              </a:lnSpc>
              <a:spcBef>
                <a:spcPts val="0"/>
              </a:spcBef>
              <a:spcAft>
                <a:spcPts val="0"/>
              </a:spcAft>
              <a:buClr>
                <a:schemeClr val="dk1"/>
              </a:buClr>
              <a:buSzPct val="51450"/>
              <a:buNone/>
            </a:pPr>
            <a:endParaRPr sz="5442"/>
          </a:p>
          <a:p>
            <a:pPr marL="228600" lvl="0" indent="-50800" algn="l" rtl="0">
              <a:lnSpc>
                <a:spcPct val="90000"/>
              </a:lnSpc>
              <a:spcBef>
                <a:spcPts val="0"/>
              </a:spcBef>
              <a:spcAft>
                <a:spcPts val="0"/>
              </a:spcAft>
              <a:buClr>
                <a:schemeClr val="dk1"/>
              </a:buClr>
              <a:buSzPct val="90740"/>
              <a:buNone/>
            </a:pPr>
            <a:endParaRPr sz="3085"/>
          </a:p>
          <a:p>
            <a:pPr marL="228600" lvl="0" indent="-50800" algn="l" rtl="0">
              <a:lnSpc>
                <a:spcPct val="90000"/>
              </a:lnSpc>
              <a:spcBef>
                <a:spcPts val="0"/>
              </a:spcBef>
              <a:spcAft>
                <a:spcPts val="0"/>
              </a:spcAft>
              <a:buClr>
                <a:schemeClr val="dk1"/>
              </a:buClr>
              <a:buSzPct val="95145"/>
              <a:buNone/>
            </a:pPr>
            <a:endParaRPr sz="2942"/>
          </a:p>
          <a:p>
            <a:pPr marL="228600" lvl="0" indent="-50800" algn="l" rtl="0">
              <a:lnSpc>
                <a:spcPct val="90000"/>
              </a:lnSpc>
              <a:spcBef>
                <a:spcPts val="0"/>
              </a:spcBef>
              <a:spcAft>
                <a:spcPts val="0"/>
              </a:spcAft>
              <a:buClr>
                <a:schemeClr val="dk1"/>
              </a:buClr>
              <a:buSzPct val="95145"/>
              <a:buNone/>
            </a:pPr>
            <a:endParaRPr sz="2942"/>
          </a:p>
          <a:p>
            <a:pPr marL="228600" lvl="0" indent="-50800" algn="l" rtl="0">
              <a:lnSpc>
                <a:spcPct val="90000"/>
              </a:lnSpc>
              <a:spcBef>
                <a:spcPts val="1000"/>
              </a:spcBef>
              <a:spcAft>
                <a:spcPts val="0"/>
              </a:spcAft>
              <a:buClr>
                <a:schemeClr val="dk1"/>
              </a:buClr>
              <a:buSzPct val="100000"/>
              <a:buNone/>
            </a:pPr>
            <a:endParaRPr/>
          </a:p>
        </p:txBody>
      </p:sp>
      <p:pic>
        <p:nvPicPr>
          <p:cNvPr id="7" name="Picture 6" descr="Shape, circle&#10;&#10;Description automatically generated">
            <a:extLst>
              <a:ext uri="{FF2B5EF4-FFF2-40B4-BE49-F238E27FC236}">
                <a16:creationId xmlns:a16="http://schemas.microsoft.com/office/drawing/2014/main" id="{77D8420A-E34B-484C-BB31-C7039EB78DB1}"/>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F2839BF5-B394-4431-90E2-268587E3BB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pic>
        <p:nvPicPr>
          <p:cNvPr id="3" name="Picture 2">
            <a:extLst>
              <a:ext uri="{FF2B5EF4-FFF2-40B4-BE49-F238E27FC236}">
                <a16:creationId xmlns:a16="http://schemas.microsoft.com/office/drawing/2014/main" id="{9208B9F5-85BB-4733-961A-60626D08F4EF}"/>
              </a:ext>
            </a:extLst>
          </p:cNvPr>
          <p:cNvPicPr>
            <a:picLocks noChangeAspect="1"/>
          </p:cNvPicPr>
          <p:nvPr/>
        </p:nvPicPr>
        <p:blipFill>
          <a:blip r:embed="rId3"/>
          <a:stretch>
            <a:fillRect/>
          </a:stretch>
        </p:blipFill>
        <p:spPr>
          <a:xfrm>
            <a:off x="2417980" y="1563337"/>
            <a:ext cx="7343775" cy="4371975"/>
          </a:xfrm>
          <a:prstGeom prst="rect">
            <a:avLst/>
          </a:prstGeom>
        </p:spPr>
      </p:pic>
      <p:sp>
        <p:nvSpPr>
          <p:cNvPr id="181" name="Google Shape;181;p37"/>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37"/>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How p</a:t>
            </a:r>
            <a:r>
              <a:rPr lang="en-GB" sz="3200">
                <a:solidFill>
                  <a:schemeClr val="lt1"/>
                </a:solidFill>
              </a:rPr>
              <a:t>rimary schools c</a:t>
            </a:r>
            <a:r>
              <a:rPr lang="en-GB" sz="3200">
                <a:solidFill>
                  <a:schemeClr val="lt1"/>
                </a:solidFill>
                <a:latin typeface="Calibri"/>
                <a:ea typeface="Calibri"/>
                <a:cs typeface="Calibri"/>
                <a:sym typeface="Calibri"/>
              </a:rPr>
              <a:t>an </a:t>
            </a:r>
            <a:r>
              <a:rPr lang="en-GB" sz="3200">
                <a:solidFill>
                  <a:schemeClr val="lt1"/>
                </a:solidFill>
              </a:rPr>
              <a:t>t</a:t>
            </a:r>
            <a:r>
              <a:rPr lang="en-GB" sz="3200">
                <a:solidFill>
                  <a:schemeClr val="lt1"/>
                </a:solidFill>
                <a:latin typeface="Calibri"/>
                <a:ea typeface="Calibri"/>
                <a:cs typeface="Calibri"/>
                <a:sym typeface="Calibri"/>
              </a:rPr>
              <a:t>ake </a:t>
            </a:r>
            <a:r>
              <a:rPr lang="en-GB" sz="3200">
                <a:solidFill>
                  <a:schemeClr val="lt1"/>
                </a:solidFill>
              </a:rPr>
              <a:t>p</a:t>
            </a:r>
            <a:r>
              <a:rPr lang="en-GB" sz="3200">
                <a:solidFill>
                  <a:schemeClr val="lt1"/>
                </a:solidFill>
                <a:latin typeface="Calibri"/>
                <a:ea typeface="Calibri"/>
                <a:cs typeface="Calibri"/>
                <a:sym typeface="Calibri"/>
              </a:rPr>
              <a:t>art </a:t>
            </a:r>
            <a:endParaRPr sz="3200">
              <a:solidFill>
                <a:schemeClr val="lt1"/>
              </a:solidFill>
              <a:latin typeface="Calibri"/>
              <a:ea typeface="Calibri"/>
              <a:cs typeface="Calibri"/>
              <a:sym typeface="Calibri"/>
            </a:endParaRPr>
          </a:p>
        </p:txBody>
      </p:sp>
      <p:pic>
        <p:nvPicPr>
          <p:cNvPr id="7" name="Picture 6" descr="Shape, circle&#10;&#10;Description automatically generated">
            <a:extLst>
              <a:ext uri="{FF2B5EF4-FFF2-40B4-BE49-F238E27FC236}">
                <a16:creationId xmlns:a16="http://schemas.microsoft.com/office/drawing/2014/main" id="{FA9AEBC5-495B-4ED8-8CD5-68608680233B}"/>
              </a:ext>
            </a:extLst>
          </p:cNvPr>
          <p:cNvPicPr>
            <a:picLocks noChangeAspect="1"/>
          </p:cNvPicPr>
          <p:nvPr/>
        </p:nvPicPr>
        <p:blipFill>
          <a:blip r:embed="rId4"/>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91994031-7A52-46E2-8B8C-C6D449BE64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7461" y="6081028"/>
            <a:ext cx="3671275" cy="6988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10"/>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0"/>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How p</a:t>
            </a:r>
            <a:r>
              <a:rPr lang="en-GB" sz="3200">
                <a:solidFill>
                  <a:schemeClr val="lt1"/>
                </a:solidFill>
              </a:rPr>
              <a:t>rimary schools c</a:t>
            </a:r>
            <a:r>
              <a:rPr lang="en-GB" sz="3200">
                <a:solidFill>
                  <a:schemeClr val="lt1"/>
                </a:solidFill>
                <a:latin typeface="Calibri"/>
                <a:ea typeface="Calibri"/>
                <a:cs typeface="Calibri"/>
                <a:sym typeface="Calibri"/>
              </a:rPr>
              <a:t>an </a:t>
            </a:r>
            <a:r>
              <a:rPr lang="en-GB" sz="3200">
                <a:solidFill>
                  <a:schemeClr val="lt1"/>
                </a:solidFill>
              </a:rPr>
              <a:t>t</a:t>
            </a:r>
            <a:r>
              <a:rPr lang="en-GB" sz="3200">
                <a:solidFill>
                  <a:schemeClr val="lt1"/>
                </a:solidFill>
                <a:latin typeface="Calibri"/>
                <a:ea typeface="Calibri"/>
                <a:cs typeface="Calibri"/>
                <a:sym typeface="Calibri"/>
              </a:rPr>
              <a:t>ake </a:t>
            </a:r>
            <a:r>
              <a:rPr lang="en-GB" sz="3200">
                <a:solidFill>
                  <a:schemeClr val="lt1"/>
                </a:solidFill>
              </a:rPr>
              <a:t>p</a:t>
            </a:r>
            <a:r>
              <a:rPr lang="en-GB" sz="3200">
                <a:solidFill>
                  <a:schemeClr val="lt1"/>
                </a:solidFill>
                <a:latin typeface="Calibri"/>
                <a:ea typeface="Calibri"/>
                <a:cs typeface="Calibri"/>
                <a:sym typeface="Calibri"/>
              </a:rPr>
              <a:t>art </a:t>
            </a:r>
            <a:endParaRPr sz="3200">
              <a:solidFill>
                <a:schemeClr val="lt1"/>
              </a:solidFill>
              <a:latin typeface="Calibri"/>
              <a:ea typeface="Calibri"/>
              <a:cs typeface="Calibri"/>
              <a:sym typeface="Calibri"/>
            </a:endParaRPr>
          </a:p>
        </p:txBody>
      </p:sp>
      <p:sp>
        <p:nvSpPr>
          <p:cNvPr id="192" name="Google Shape;192;p10"/>
          <p:cNvSpPr txBox="1">
            <a:spLocks noGrp="1"/>
          </p:cNvSpPr>
          <p:nvPr>
            <p:ph type="body" idx="1"/>
          </p:nvPr>
        </p:nvSpPr>
        <p:spPr>
          <a:xfrm>
            <a:off x="556525" y="1528850"/>
            <a:ext cx="11477700" cy="5085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If you are a primary school, staff can sign up to contribute on behalf of the setting.</a:t>
            </a:r>
            <a:endParaRPr/>
          </a:p>
          <a:p>
            <a:pPr marL="228600" lvl="0" indent="-228600" algn="l" rtl="0">
              <a:lnSpc>
                <a:spcPct val="90000"/>
              </a:lnSpc>
              <a:spcBef>
                <a:spcPts val="1000"/>
              </a:spcBef>
              <a:spcAft>
                <a:spcPts val="0"/>
              </a:spcAft>
              <a:buClr>
                <a:schemeClr val="dk1"/>
              </a:buClr>
              <a:buSzPts val="2800"/>
              <a:buChar char="•"/>
            </a:pPr>
            <a:r>
              <a:rPr lang="en-GB"/>
              <a:t>You can upload your thoughts about the play that you have seen children engaging in – in writing or by uploading photos, audio recordings or video recordings. There is advice on the Play Observatory website about the kinds of images and recordings we can and cannot accept: https://www.play-observatory.com/play-your-part/section-five</a:t>
            </a:r>
            <a:endParaRPr/>
          </a:p>
          <a:p>
            <a:pPr marL="228600" lvl="0" indent="-228600" algn="l" rtl="0">
              <a:lnSpc>
                <a:spcPct val="90000"/>
              </a:lnSpc>
              <a:spcBef>
                <a:spcPts val="1000"/>
              </a:spcBef>
              <a:spcAft>
                <a:spcPts val="0"/>
              </a:spcAft>
              <a:buClr>
                <a:schemeClr val="dk1"/>
              </a:buClr>
              <a:buSzPts val="2800"/>
              <a:buChar char="•"/>
            </a:pPr>
            <a:r>
              <a:rPr lang="en-GB"/>
              <a:t>You can also engage in Play Observatory activities with the children who attend your school to help collect children’s ideas about their play in their own words</a:t>
            </a:r>
            <a:endParaRPr/>
          </a:p>
          <a:p>
            <a:pPr marL="228600" lvl="0" indent="-228600" algn="l" rtl="0">
              <a:lnSpc>
                <a:spcPct val="90000"/>
              </a:lnSpc>
              <a:spcBef>
                <a:spcPts val="1000"/>
              </a:spcBef>
              <a:spcAft>
                <a:spcPts val="0"/>
              </a:spcAft>
              <a:buClr>
                <a:schemeClr val="dk1"/>
              </a:buClr>
              <a:buSzPts val="2800"/>
              <a:buChar char="•"/>
            </a:pPr>
            <a:r>
              <a:rPr lang="en-GB"/>
              <a:t>See some of the following slides for ideas</a:t>
            </a:r>
            <a:endParaRPr/>
          </a:p>
        </p:txBody>
      </p:sp>
      <p:pic>
        <p:nvPicPr>
          <p:cNvPr id="8" name="Picture 7" descr="Shape, circle&#10;&#10;Description automatically generated">
            <a:extLst>
              <a:ext uri="{FF2B5EF4-FFF2-40B4-BE49-F238E27FC236}">
                <a16:creationId xmlns:a16="http://schemas.microsoft.com/office/drawing/2014/main" id="{75487C9D-AE79-4679-900D-1D9F09B93EB5}"/>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9" name="Graphic 8">
            <a:extLst>
              <a:ext uri="{FF2B5EF4-FFF2-40B4-BE49-F238E27FC236}">
                <a16:creationId xmlns:a16="http://schemas.microsoft.com/office/drawing/2014/main" id="{D49AAF9E-65EC-4FFD-BAB9-2D6750CA79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47"/>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0" name="Google Shape;200;p47"/>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rPr>
              <a:t>Possible activities and starting points</a:t>
            </a:r>
            <a:endParaRPr sz="3200">
              <a:solidFill>
                <a:schemeClr val="lt1"/>
              </a:solidFill>
              <a:latin typeface="Calibri"/>
              <a:ea typeface="Calibri"/>
              <a:cs typeface="Calibri"/>
              <a:sym typeface="Calibri"/>
            </a:endParaRPr>
          </a:p>
        </p:txBody>
      </p:sp>
      <p:sp>
        <p:nvSpPr>
          <p:cNvPr id="201" name="Google Shape;201;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440"/>
              <a:buNone/>
            </a:pPr>
            <a:r>
              <a:rPr lang="en-GB" sz="2400"/>
              <a:t>The following slides outline some possible ideas based on the following themes:</a:t>
            </a:r>
            <a:endParaRPr sz="2400"/>
          </a:p>
          <a:p>
            <a:pPr marL="0" lvl="0" indent="0" algn="l" rtl="0">
              <a:lnSpc>
                <a:spcPct val="70000"/>
              </a:lnSpc>
              <a:spcBef>
                <a:spcPts val="0"/>
              </a:spcBef>
              <a:spcAft>
                <a:spcPts val="0"/>
              </a:spcAft>
              <a:buSzPts val="440"/>
              <a:buNone/>
            </a:pPr>
            <a:endParaRPr sz="300"/>
          </a:p>
          <a:p>
            <a:pPr marL="514350" lvl="0" indent="-502285" algn="l" rtl="0">
              <a:lnSpc>
                <a:spcPct val="70000"/>
              </a:lnSpc>
              <a:spcBef>
                <a:spcPts val="1000"/>
              </a:spcBef>
              <a:spcAft>
                <a:spcPts val="0"/>
              </a:spcAft>
              <a:buClr>
                <a:schemeClr val="dk1"/>
              </a:buClr>
              <a:buSzPts val="2400"/>
              <a:buFont typeface="Calibri"/>
              <a:buAutoNum type="arabicPeriod"/>
            </a:pPr>
            <a:r>
              <a:rPr lang="en-GB" sz="2400"/>
              <a:t>Map your play places (primary and early years aged children)</a:t>
            </a:r>
            <a:endParaRPr sz="2400"/>
          </a:p>
          <a:p>
            <a:pPr marL="514350" lvl="0" indent="-502285" algn="l" rtl="0">
              <a:lnSpc>
                <a:spcPct val="70000"/>
              </a:lnSpc>
              <a:spcBef>
                <a:spcPts val="1000"/>
              </a:spcBef>
              <a:spcAft>
                <a:spcPts val="0"/>
              </a:spcAft>
              <a:buClr>
                <a:schemeClr val="dk1"/>
              </a:buClr>
              <a:buSzPts val="2400"/>
              <a:buFont typeface="Calibri"/>
              <a:buAutoNum type="arabicPeriod"/>
            </a:pPr>
            <a:r>
              <a:rPr lang="en-GB" sz="2400"/>
              <a:t>Games, jokes, words, songs and rhymes about the pandemic</a:t>
            </a:r>
            <a:endParaRPr sz="2400"/>
          </a:p>
          <a:p>
            <a:pPr marL="514350" lvl="0" indent="-502285" algn="l" rtl="0">
              <a:lnSpc>
                <a:spcPct val="70000"/>
              </a:lnSpc>
              <a:spcBef>
                <a:spcPts val="1000"/>
              </a:spcBef>
              <a:spcAft>
                <a:spcPts val="0"/>
              </a:spcAft>
              <a:buClr>
                <a:schemeClr val="dk1"/>
              </a:buClr>
              <a:buSzPts val="2400"/>
              <a:buFont typeface="Calibri"/>
              <a:buAutoNum type="arabicPeriod"/>
            </a:pPr>
            <a:r>
              <a:rPr lang="en-GB" sz="2400"/>
              <a:t>Things you have made during the pandemic</a:t>
            </a:r>
            <a:endParaRPr sz="2400"/>
          </a:p>
          <a:p>
            <a:pPr marL="514350" lvl="0" indent="-502285" algn="l" rtl="0">
              <a:lnSpc>
                <a:spcPct val="70000"/>
              </a:lnSpc>
              <a:spcBef>
                <a:spcPts val="1000"/>
              </a:spcBef>
              <a:spcAft>
                <a:spcPts val="0"/>
              </a:spcAft>
              <a:buClr>
                <a:schemeClr val="dk1"/>
              </a:buClr>
              <a:buSzPts val="2400"/>
              <a:buFont typeface="Calibri"/>
              <a:buAutoNum type="arabicPeriod"/>
            </a:pPr>
            <a:r>
              <a:rPr lang="en-GB" sz="2400"/>
              <a:t>Rumours, sayings and superstitions</a:t>
            </a:r>
            <a:endParaRPr sz="2400"/>
          </a:p>
          <a:p>
            <a:pPr marL="514350" lvl="0" indent="-502285" algn="l" rtl="0">
              <a:lnSpc>
                <a:spcPct val="70000"/>
              </a:lnSpc>
              <a:spcBef>
                <a:spcPts val="1000"/>
              </a:spcBef>
              <a:spcAft>
                <a:spcPts val="0"/>
              </a:spcAft>
              <a:buClr>
                <a:schemeClr val="dk1"/>
              </a:buClr>
              <a:buSzPts val="2400"/>
              <a:buFont typeface="Calibri"/>
              <a:buAutoNum type="arabicPeriod"/>
            </a:pPr>
            <a:r>
              <a:rPr lang="en-GB" sz="2400"/>
              <a:t>Seeing people, visiting and going on trips</a:t>
            </a:r>
            <a:endParaRPr sz="2400"/>
          </a:p>
          <a:p>
            <a:pPr marL="514350" lvl="0" indent="-502285" algn="l" rtl="0">
              <a:lnSpc>
                <a:spcPct val="70000"/>
              </a:lnSpc>
              <a:spcBef>
                <a:spcPts val="1000"/>
              </a:spcBef>
              <a:spcAft>
                <a:spcPts val="0"/>
              </a:spcAft>
              <a:buClr>
                <a:schemeClr val="dk1"/>
              </a:buClr>
              <a:buSzPts val="2400"/>
              <a:buFont typeface="Calibri"/>
              <a:buAutoNum type="arabicPeriod"/>
            </a:pPr>
            <a:r>
              <a:rPr lang="en-GB" sz="2400"/>
              <a:t>Being alone and with others</a:t>
            </a:r>
            <a:endParaRPr/>
          </a:p>
          <a:p>
            <a:pPr marL="514350" lvl="0" indent="-502285" algn="l" rtl="0">
              <a:lnSpc>
                <a:spcPct val="70000"/>
              </a:lnSpc>
              <a:spcBef>
                <a:spcPts val="1000"/>
              </a:spcBef>
              <a:spcAft>
                <a:spcPts val="0"/>
              </a:spcAft>
              <a:buClr>
                <a:schemeClr val="dk1"/>
              </a:buClr>
              <a:buSzPts val="2400"/>
              <a:buFont typeface="Calibri"/>
              <a:buAutoNum type="arabicPeriod"/>
            </a:pPr>
            <a:r>
              <a:rPr lang="en-GB" sz="2400"/>
              <a:t>Life events and special occasions</a:t>
            </a:r>
            <a:endParaRPr/>
          </a:p>
          <a:p>
            <a:pPr marL="514350" lvl="0" indent="-502285" algn="l" rtl="0">
              <a:lnSpc>
                <a:spcPct val="70000"/>
              </a:lnSpc>
              <a:spcBef>
                <a:spcPts val="1000"/>
              </a:spcBef>
              <a:spcAft>
                <a:spcPts val="0"/>
              </a:spcAft>
              <a:buClr>
                <a:schemeClr val="dk1"/>
              </a:buClr>
              <a:buSzPts val="2400"/>
              <a:buFont typeface="Calibri"/>
              <a:buAutoNum type="arabicPeriod"/>
            </a:pPr>
            <a:r>
              <a:rPr lang="en-GB" sz="2400"/>
              <a:t>Diary Task</a:t>
            </a:r>
            <a:endParaRPr/>
          </a:p>
          <a:p>
            <a:pPr marL="514350" lvl="0" indent="-349885" algn="l" rtl="0">
              <a:lnSpc>
                <a:spcPct val="70000"/>
              </a:lnSpc>
              <a:spcBef>
                <a:spcPts val="1000"/>
              </a:spcBef>
              <a:spcAft>
                <a:spcPts val="0"/>
              </a:spcAft>
              <a:buClr>
                <a:schemeClr val="dk1"/>
              </a:buClr>
              <a:buSzPts val="2400"/>
              <a:buFont typeface="Calibri"/>
              <a:buNone/>
            </a:pPr>
            <a:endParaRPr sz="2400"/>
          </a:p>
          <a:p>
            <a:pPr marL="12065" lvl="0" indent="0" algn="l" rtl="0">
              <a:lnSpc>
                <a:spcPct val="70000"/>
              </a:lnSpc>
              <a:spcBef>
                <a:spcPts val="1000"/>
              </a:spcBef>
              <a:spcAft>
                <a:spcPts val="0"/>
              </a:spcAft>
              <a:buClr>
                <a:schemeClr val="dk1"/>
              </a:buClr>
              <a:buSzPts val="2400"/>
              <a:buNone/>
            </a:pPr>
            <a:r>
              <a:rPr lang="en-GB" sz="2400"/>
              <a:t>These ideas are starting points, and you can do just one activity or lots of them. </a:t>
            </a:r>
            <a:endParaRPr sz="2400"/>
          </a:p>
        </p:txBody>
      </p:sp>
      <p:pic>
        <p:nvPicPr>
          <p:cNvPr id="7" name="Picture 6" descr="Shape, circle&#10;&#10;Description automatically generated">
            <a:extLst>
              <a:ext uri="{FF2B5EF4-FFF2-40B4-BE49-F238E27FC236}">
                <a16:creationId xmlns:a16="http://schemas.microsoft.com/office/drawing/2014/main" id="{D0E68781-3323-445D-881F-1F0FB2240CF8}"/>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D2CC7763-3B9B-470D-A304-B5E131E4B9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8"/>
          <p:cNvSpPr/>
          <p:nvPr/>
        </p:nvSpPr>
        <p:spPr>
          <a:xfrm rot="-759363">
            <a:off x="802500" y="1004170"/>
            <a:ext cx="3618930" cy="1761827"/>
          </a:xfrm>
          <a:prstGeom prst="wedgeEllipseCallout">
            <a:avLst>
              <a:gd name="adj1" fmla="val -20833"/>
              <a:gd name="adj2" fmla="val 62500"/>
            </a:avLst>
          </a:prstGeom>
          <a:solidFill>
            <a:srgbClr val="00B05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We had an online scavenger hunt around the house with my Cubs Group! </a:t>
            </a:r>
            <a:endParaRPr sz="1400" b="0" i="0" u="none" strike="noStrike" cap="none">
              <a:solidFill>
                <a:srgbClr val="000000"/>
              </a:solidFill>
              <a:latin typeface="Arial"/>
              <a:ea typeface="Arial"/>
              <a:cs typeface="Arial"/>
              <a:sym typeface="Arial"/>
            </a:endParaRPr>
          </a:p>
        </p:txBody>
      </p:sp>
      <p:sp>
        <p:nvSpPr>
          <p:cNvPr id="209" name="Google Shape;209;p48"/>
          <p:cNvSpPr/>
          <p:nvPr/>
        </p:nvSpPr>
        <p:spPr>
          <a:xfrm rot="483665">
            <a:off x="4046256" y="2132827"/>
            <a:ext cx="3871328" cy="2181498"/>
          </a:xfrm>
          <a:prstGeom prst="wedgeEllipseCallout">
            <a:avLst>
              <a:gd name="adj1" fmla="val -20833"/>
              <a:gd name="adj2" fmla="val 62500"/>
            </a:avLst>
          </a:prstGeom>
          <a:solidFill>
            <a:srgbClr val="7030A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My youth club played games online and shared our favourite YouTube videos when we couldn’t meet </a:t>
            </a:r>
            <a:endParaRPr sz="1400" b="0" i="0" u="none" strike="noStrike" cap="none">
              <a:solidFill>
                <a:srgbClr val="000000"/>
              </a:solidFill>
              <a:latin typeface="Arial"/>
              <a:ea typeface="Arial"/>
              <a:cs typeface="Arial"/>
              <a:sym typeface="Arial"/>
            </a:endParaRPr>
          </a:p>
        </p:txBody>
      </p:sp>
      <p:sp>
        <p:nvSpPr>
          <p:cNvPr id="210" name="Google Shape;210;p48"/>
          <p:cNvSpPr/>
          <p:nvPr/>
        </p:nvSpPr>
        <p:spPr>
          <a:xfrm>
            <a:off x="8199906" y="2040635"/>
            <a:ext cx="3871200" cy="2076900"/>
          </a:xfrm>
          <a:prstGeom prst="cloud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Arial"/>
                <a:ea typeface="Arial"/>
                <a:cs typeface="Arial"/>
                <a:sym typeface="Arial"/>
              </a:rPr>
              <a:t>I remember my birthday party on Zoom – it was so good seeing my family again</a:t>
            </a:r>
            <a:endParaRPr sz="1400" b="0" i="0" u="none" strike="noStrike" cap="none">
              <a:solidFill>
                <a:srgbClr val="000000"/>
              </a:solidFill>
              <a:latin typeface="Arial"/>
              <a:ea typeface="Arial"/>
              <a:cs typeface="Arial"/>
              <a:sym typeface="Arial"/>
            </a:endParaRPr>
          </a:p>
        </p:txBody>
      </p:sp>
      <p:sp>
        <p:nvSpPr>
          <p:cNvPr id="211" name="Google Shape;211;p48"/>
          <p:cNvSpPr/>
          <p:nvPr/>
        </p:nvSpPr>
        <p:spPr>
          <a:xfrm>
            <a:off x="258369" y="3262363"/>
            <a:ext cx="3324300" cy="1567500"/>
          </a:xfrm>
          <a:prstGeom prst="wedgeEllipseCallout">
            <a:avLst>
              <a:gd name="adj1" fmla="val -20833"/>
              <a:gd name="adj2" fmla="val 62500"/>
            </a:avLst>
          </a:prstGeom>
          <a:solidFill>
            <a:srgbClr val="E91F89"/>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I made socially-distanced snowmen with my Dad</a:t>
            </a:r>
            <a:endParaRPr sz="1400" b="0" i="0" u="none" strike="noStrike" cap="none">
              <a:solidFill>
                <a:srgbClr val="000000"/>
              </a:solidFill>
              <a:latin typeface="Arial"/>
              <a:ea typeface="Arial"/>
              <a:cs typeface="Arial"/>
              <a:sym typeface="Arial"/>
            </a:endParaRPr>
          </a:p>
        </p:txBody>
      </p:sp>
      <p:sp>
        <p:nvSpPr>
          <p:cNvPr id="212" name="Google Shape;212;p48"/>
          <p:cNvSpPr/>
          <p:nvPr/>
        </p:nvSpPr>
        <p:spPr>
          <a:xfrm rot="-1091117">
            <a:off x="929996" y="5092993"/>
            <a:ext cx="3526859" cy="1293068"/>
          </a:xfrm>
          <a:prstGeom prst="wedgeEllipseCallout">
            <a:avLst>
              <a:gd name="adj1" fmla="val -20833"/>
              <a:gd name="adj2" fmla="val 625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Our neighbourhood made a Teddy Bear Trail</a:t>
            </a:r>
            <a:endParaRPr sz="1400" b="0" i="0" u="none" strike="noStrike" cap="none">
              <a:solidFill>
                <a:srgbClr val="000000"/>
              </a:solidFill>
              <a:latin typeface="Arial"/>
              <a:ea typeface="Arial"/>
              <a:cs typeface="Arial"/>
              <a:sym typeface="Arial"/>
            </a:endParaRPr>
          </a:p>
        </p:txBody>
      </p:sp>
      <p:sp>
        <p:nvSpPr>
          <p:cNvPr id="213" name="Google Shape;213;p48"/>
          <p:cNvSpPr/>
          <p:nvPr/>
        </p:nvSpPr>
        <p:spPr>
          <a:xfrm rot="480229">
            <a:off x="4898696" y="4482260"/>
            <a:ext cx="3439886" cy="2145848"/>
          </a:xfrm>
          <a:prstGeom prst="wedgeEllipseCallout">
            <a:avLst>
              <a:gd name="adj1" fmla="val -20833"/>
              <a:gd name="adj2" fmla="val 62500"/>
            </a:avLst>
          </a:prstGeom>
          <a:solidFill>
            <a:srgbClr val="E24E26"/>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I mixed up potions and imagined  I was a scientist making a vaccine </a:t>
            </a:r>
            <a:endParaRPr sz="1400" b="0" i="0" u="none" strike="noStrike" cap="none">
              <a:solidFill>
                <a:srgbClr val="000000"/>
              </a:solidFill>
              <a:latin typeface="Arial"/>
              <a:ea typeface="Arial"/>
              <a:cs typeface="Arial"/>
              <a:sym typeface="Arial"/>
            </a:endParaRPr>
          </a:p>
        </p:txBody>
      </p:sp>
      <p:sp>
        <p:nvSpPr>
          <p:cNvPr id="214" name="Google Shape;214;p48"/>
          <p:cNvSpPr/>
          <p:nvPr/>
        </p:nvSpPr>
        <p:spPr>
          <a:xfrm>
            <a:off x="7976884" y="221852"/>
            <a:ext cx="3348900" cy="1423800"/>
          </a:xfrm>
          <a:prstGeom prst="wedgeEllipseCallout">
            <a:avLst>
              <a:gd name="adj1" fmla="val -20833"/>
              <a:gd name="adj2" fmla="val 62500"/>
            </a:avLst>
          </a:prstGeom>
          <a:solidFill>
            <a:srgbClr val="00B0F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Arial"/>
                <a:ea typeface="Arial"/>
                <a:cs typeface="Arial"/>
                <a:sym typeface="Arial"/>
              </a:rPr>
              <a:t>My mates called the virus ‘the rona</a:t>
            </a:r>
            <a:r>
              <a:rPr lang="en-GB" sz="2800" b="0"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5" name="Google Shape;215;p48"/>
          <p:cNvSpPr/>
          <p:nvPr/>
        </p:nvSpPr>
        <p:spPr>
          <a:xfrm rot="-1136433">
            <a:off x="9089590" y="4520568"/>
            <a:ext cx="2773678" cy="1744127"/>
          </a:xfrm>
          <a:prstGeom prst="wedgeEllipseCallout">
            <a:avLst>
              <a:gd name="adj1" fmla="val -20833"/>
              <a:gd name="adj2" fmla="val 62500"/>
            </a:avLst>
          </a:prstGeom>
          <a:solidFill>
            <a:srgbClr val="FF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We found a new hang out in the park</a:t>
            </a:r>
            <a:endParaRPr sz="1400" b="0" i="0" u="none" strike="noStrike" cap="none">
              <a:solidFill>
                <a:srgbClr val="000000"/>
              </a:solidFill>
              <a:latin typeface="Arial"/>
              <a:ea typeface="Arial"/>
              <a:cs typeface="Arial"/>
              <a:sym typeface="Arial"/>
            </a:endParaRPr>
          </a:p>
        </p:txBody>
      </p:sp>
      <p:sp>
        <p:nvSpPr>
          <p:cNvPr id="216" name="Google Shape;216;p48"/>
          <p:cNvSpPr/>
          <p:nvPr/>
        </p:nvSpPr>
        <p:spPr>
          <a:xfrm>
            <a:off x="4646756" y="419878"/>
            <a:ext cx="2898600" cy="1313100"/>
          </a:xfrm>
          <a:prstGeom prst="wedgeRoundRectCallout">
            <a:avLst>
              <a:gd name="adj1" fmla="val -20833"/>
              <a:gd name="adj2" fmla="val 62500"/>
              <a:gd name="adj3" fmla="val 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FFFFFF"/>
                </a:solidFill>
                <a:latin typeface="Arial"/>
                <a:ea typeface="Arial"/>
                <a:cs typeface="Arial"/>
                <a:sym typeface="Arial"/>
              </a:rPr>
              <a:t>I learned a clapping game about coronavirus – we played it at school</a:t>
            </a:r>
            <a:endParaRPr sz="1400" b="0" i="0" u="none" strike="noStrike" cap="none">
              <a:solidFill>
                <a:srgbClr val="000000"/>
              </a:solidFill>
              <a:latin typeface="Arial"/>
              <a:ea typeface="Arial"/>
              <a:cs typeface="Arial"/>
              <a:sym typeface="Arial"/>
            </a:endParaRPr>
          </a:p>
        </p:txBody>
      </p:sp>
      <p:pic>
        <p:nvPicPr>
          <p:cNvPr id="12" name="Picture 11" descr="Shape, circle&#10;&#10;Description automatically generated">
            <a:extLst>
              <a:ext uri="{FF2B5EF4-FFF2-40B4-BE49-F238E27FC236}">
                <a16:creationId xmlns:a16="http://schemas.microsoft.com/office/drawing/2014/main" id="{3F8F9349-ED66-4536-BF49-6AA36D57EC20}"/>
              </a:ext>
            </a:extLst>
          </p:cNvPr>
          <p:cNvPicPr>
            <a:picLocks noChangeAspect="1"/>
          </p:cNvPicPr>
          <p:nvPr/>
        </p:nvPicPr>
        <p:blipFill>
          <a:blip r:embed="rId3"/>
          <a:stretch>
            <a:fillRect/>
          </a:stretch>
        </p:blipFill>
        <p:spPr>
          <a:xfrm rot="20839482">
            <a:off x="127582" y="127583"/>
            <a:ext cx="1308171" cy="13081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49"/>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3" name="Google Shape;223;p49"/>
          <p:cNvSpPr txBox="1">
            <a:spLocks noGrp="1"/>
          </p:cNvSpPr>
          <p:nvPr>
            <p:ph type="title"/>
          </p:nvPr>
        </p:nvSpPr>
        <p:spPr>
          <a:xfrm>
            <a:off x="556532" y="643467"/>
            <a:ext cx="11433410"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         1. Map your </a:t>
            </a:r>
            <a:r>
              <a:rPr lang="en-GB" sz="3200">
                <a:solidFill>
                  <a:schemeClr val="lt1"/>
                </a:solidFill>
              </a:rPr>
              <a:t>p</a:t>
            </a:r>
            <a:r>
              <a:rPr lang="en-GB" sz="3200">
                <a:solidFill>
                  <a:schemeClr val="lt1"/>
                </a:solidFill>
                <a:latin typeface="Calibri"/>
                <a:ea typeface="Calibri"/>
                <a:cs typeface="Calibri"/>
                <a:sym typeface="Calibri"/>
              </a:rPr>
              <a:t>lay places (early years and primary age children)</a:t>
            </a:r>
            <a:endParaRPr sz="3200">
              <a:solidFill>
                <a:schemeClr val="lt1"/>
              </a:solidFill>
              <a:latin typeface="Calibri"/>
              <a:ea typeface="Calibri"/>
              <a:cs typeface="Calibri"/>
              <a:sym typeface="Calibri"/>
            </a:endParaRPr>
          </a:p>
        </p:txBody>
      </p:sp>
      <p:sp>
        <p:nvSpPr>
          <p:cNvPr id="224" name="Google Shape;224;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GB"/>
              <a:t>Can you draw a map to show us the places you have been playing and what you played there?</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GB"/>
              <a:t>Your map can be a map of your house, your school playground, important places in your local area or even places you’ve built online in games </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GB"/>
              <a:t>Your map can be as big or small as you like. You can use pencils, crayons, paints, draw it online or even make a 3-D map with materials </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GB"/>
              <a:t>Once you’ve finished it take a photo or make a video showing it so it can be uploaded to the Play Observatory survey</a:t>
            </a:r>
            <a:endParaRPr/>
          </a:p>
        </p:txBody>
      </p:sp>
      <p:pic>
        <p:nvPicPr>
          <p:cNvPr id="7" name="Picture 6" descr="Shape, circle&#10;&#10;Description automatically generated">
            <a:extLst>
              <a:ext uri="{FF2B5EF4-FFF2-40B4-BE49-F238E27FC236}">
                <a16:creationId xmlns:a16="http://schemas.microsoft.com/office/drawing/2014/main" id="{2EB9108A-61E3-46DA-A34A-5204853DD5D1}"/>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84D38DDB-FE40-4425-A8F5-76D7BEB002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50"/>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2" name="Google Shape;232;p50"/>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rPr>
              <a:t>2</a:t>
            </a:r>
            <a:r>
              <a:rPr lang="en-GB" sz="3200">
                <a:solidFill>
                  <a:schemeClr val="lt1"/>
                </a:solidFill>
                <a:latin typeface="Calibri"/>
                <a:ea typeface="Calibri"/>
                <a:cs typeface="Calibri"/>
                <a:sym typeface="Calibri"/>
              </a:rPr>
              <a:t>. Games, jokes, words and rhymes and the pandemic</a:t>
            </a:r>
            <a:endParaRPr sz="3200">
              <a:solidFill>
                <a:schemeClr val="lt1"/>
              </a:solidFill>
              <a:latin typeface="Calibri"/>
              <a:ea typeface="Calibri"/>
              <a:cs typeface="Calibri"/>
              <a:sym typeface="Calibri"/>
            </a:endParaRPr>
          </a:p>
        </p:txBody>
      </p:sp>
      <p:sp>
        <p:nvSpPr>
          <p:cNvPr id="233" name="Google Shape;233;p50"/>
          <p:cNvSpPr txBox="1">
            <a:spLocks noGrp="1"/>
          </p:cNvSpPr>
          <p:nvPr>
            <p:ph type="body" idx="1"/>
          </p:nvPr>
        </p:nvSpPr>
        <p:spPr>
          <a:xfrm>
            <a:off x="556532" y="1787875"/>
            <a:ext cx="10229418" cy="48264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980"/>
              <a:buChar char="•"/>
            </a:pPr>
            <a:r>
              <a:rPr lang="en-GB" sz="2400"/>
              <a:t>Do you know any jokes, raps or rhymes to do with  coronavirus and the pandemic. They could be about lockdown, facemasks, hand washing or social bubbles. </a:t>
            </a:r>
            <a:endParaRPr/>
          </a:p>
          <a:p>
            <a:pPr marL="228600" lvl="0" indent="-39370" algn="l" rtl="0">
              <a:lnSpc>
                <a:spcPct val="100000"/>
              </a:lnSpc>
              <a:spcBef>
                <a:spcPts val="0"/>
              </a:spcBef>
              <a:spcAft>
                <a:spcPts val="0"/>
              </a:spcAft>
              <a:buClr>
                <a:schemeClr val="dk1"/>
              </a:buClr>
              <a:buSzPts val="2980"/>
              <a:buNone/>
            </a:pPr>
            <a:endParaRPr sz="1200"/>
          </a:p>
          <a:p>
            <a:pPr marL="228600" lvl="0" indent="-228600" algn="l" rtl="0">
              <a:lnSpc>
                <a:spcPct val="100000"/>
              </a:lnSpc>
              <a:spcBef>
                <a:spcPts val="0"/>
              </a:spcBef>
              <a:spcAft>
                <a:spcPts val="0"/>
              </a:spcAft>
              <a:buClr>
                <a:schemeClr val="dk1"/>
              </a:buClr>
              <a:buSzPts val="2980"/>
              <a:buChar char="•"/>
            </a:pPr>
            <a:r>
              <a:rPr lang="en-GB" sz="2400"/>
              <a:t>Have you heard any alternative names for the virus?</a:t>
            </a:r>
            <a:endParaRPr/>
          </a:p>
          <a:p>
            <a:pPr marL="228600" lvl="0" indent="-39370" algn="l" rtl="0">
              <a:lnSpc>
                <a:spcPct val="100000"/>
              </a:lnSpc>
              <a:spcBef>
                <a:spcPts val="0"/>
              </a:spcBef>
              <a:spcAft>
                <a:spcPts val="0"/>
              </a:spcAft>
              <a:buClr>
                <a:schemeClr val="dk1"/>
              </a:buClr>
              <a:buSzPts val="2980"/>
              <a:buNone/>
            </a:pPr>
            <a:endParaRPr sz="1200"/>
          </a:p>
          <a:p>
            <a:pPr marL="228600" lvl="0" indent="-228600" algn="l" rtl="0">
              <a:lnSpc>
                <a:spcPct val="100000"/>
              </a:lnSpc>
              <a:spcBef>
                <a:spcPts val="1000"/>
              </a:spcBef>
              <a:spcAft>
                <a:spcPts val="0"/>
              </a:spcAft>
              <a:buClr>
                <a:schemeClr val="dk1"/>
              </a:buClr>
              <a:buSzPts val="2980"/>
              <a:buChar char="•"/>
            </a:pPr>
            <a:r>
              <a:rPr lang="en-GB" sz="2400"/>
              <a:t>Have you been playing any games about COVID? </a:t>
            </a:r>
            <a:endParaRPr/>
          </a:p>
          <a:p>
            <a:pPr marL="228600" lvl="0" indent="-39370" algn="l" rtl="0">
              <a:lnSpc>
                <a:spcPct val="100000"/>
              </a:lnSpc>
              <a:spcBef>
                <a:spcPts val="1000"/>
              </a:spcBef>
              <a:spcAft>
                <a:spcPts val="0"/>
              </a:spcAft>
              <a:buClr>
                <a:schemeClr val="dk1"/>
              </a:buClr>
              <a:buSzPts val="2980"/>
              <a:buNone/>
            </a:pPr>
            <a:endParaRPr sz="1200"/>
          </a:p>
          <a:p>
            <a:pPr marL="228600" lvl="0" indent="-228600" algn="l" rtl="0">
              <a:lnSpc>
                <a:spcPct val="100000"/>
              </a:lnSpc>
              <a:spcBef>
                <a:spcPts val="1000"/>
              </a:spcBef>
              <a:spcAft>
                <a:spcPts val="0"/>
              </a:spcAft>
              <a:buClr>
                <a:schemeClr val="dk1"/>
              </a:buClr>
              <a:buSzPts val="2980"/>
              <a:buChar char="•"/>
            </a:pPr>
            <a:r>
              <a:rPr lang="en-GB" sz="2400"/>
              <a:t>Tell us about them. You can:</a:t>
            </a:r>
            <a:endParaRPr sz="2400"/>
          </a:p>
          <a:p>
            <a:pPr marL="685800" lvl="1" indent="-243840" algn="l" rtl="0">
              <a:lnSpc>
                <a:spcPct val="100000"/>
              </a:lnSpc>
              <a:spcBef>
                <a:spcPts val="500"/>
              </a:spcBef>
              <a:spcAft>
                <a:spcPts val="0"/>
              </a:spcAft>
              <a:buClr>
                <a:schemeClr val="dk1"/>
              </a:buClr>
              <a:buSzPts val="2640"/>
              <a:buChar char="•"/>
            </a:pPr>
            <a:r>
              <a:rPr lang="en-GB"/>
              <a:t>Write them down – you can include pictures if you like</a:t>
            </a:r>
            <a:endParaRPr/>
          </a:p>
          <a:p>
            <a:pPr marL="685800" lvl="1" indent="-243840" algn="l" rtl="0">
              <a:lnSpc>
                <a:spcPct val="100000"/>
              </a:lnSpc>
              <a:spcBef>
                <a:spcPts val="500"/>
              </a:spcBef>
              <a:spcAft>
                <a:spcPts val="0"/>
              </a:spcAft>
              <a:buClr>
                <a:schemeClr val="dk1"/>
              </a:buClr>
              <a:buSzPts val="2640"/>
              <a:buChar char="•"/>
            </a:pPr>
            <a:r>
              <a:rPr lang="en-GB"/>
              <a:t>Have a conversation with your friends and record it</a:t>
            </a:r>
            <a:endParaRPr/>
          </a:p>
          <a:p>
            <a:pPr marL="685800" lvl="1" indent="-243840" algn="l" rtl="0">
              <a:lnSpc>
                <a:spcPct val="100000"/>
              </a:lnSpc>
              <a:spcBef>
                <a:spcPts val="500"/>
              </a:spcBef>
              <a:spcAft>
                <a:spcPts val="0"/>
              </a:spcAft>
              <a:buClr>
                <a:schemeClr val="dk1"/>
              </a:buClr>
              <a:buSzPts val="2640"/>
              <a:buChar char="•"/>
            </a:pPr>
            <a:r>
              <a:rPr lang="en-GB"/>
              <a:t>If you are sharing a game please tell us the rules! </a:t>
            </a:r>
            <a:endParaRPr/>
          </a:p>
          <a:p>
            <a:pPr marL="914400" lvl="0" indent="0" algn="l" rtl="0">
              <a:lnSpc>
                <a:spcPct val="105000"/>
              </a:lnSpc>
              <a:spcBef>
                <a:spcPts val="500"/>
              </a:spcBef>
              <a:spcAft>
                <a:spcPts val="0"/>
              </a:spcAft>
              <a:buSzPts val="935"/>
              <a:buNone/>
            </a:pPr>
            <a:endParaRPr sz="2880"/>
          </a:p>
        </p:txBody>
      </p:sp>
      <p:pic>
        <p:nvPicPr>
          <p:cNvPr id="7" name="Picture 6" descr="Shape, circle&#10;&#10;Description automatically generated">
            <a:extLst>
              <a:ext uri="{FF2B5EF4-FFF2-40B4-BE49-F238E27FC236}">
                <a16:creationId xmlns:a16="http://schemas.microsoft.com/office/drawing/2014/main" id="{4A38408E-8719-413B-81B5-86BECE5AFCB5}"/>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8265190D-1CE7-40CA-98E6-0A24CE4874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51"/>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1" name="Google Shape;241;p51"/>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rPr>
              <a:t>3</a:t>
            </a:r>
            <a:r>
              <a:rPr lang="en-GB" sz="3200">
                <a:solidFill>
                  <a:schemeClr val="lt1"/>
                </a:solidFill>
                <a:latin typeface="Calibri"/>
                <a:ea typeface="Calibri"/>
                <a:cs typeface="Calibri"/>
                <a:sym typeface="Calibri"/>
              </a:rPr>
              <a:t>. Things you have made during the pandemic </a:t>
            </a:r>
            <a:endParaRPr sz="3200">
              <a:solidFill>
                <a:schemeClr val="lt1"/>
              </a:solidFill>
              <a:latin typeface="Calibri"/>
              <a:ea typeface="Calibri"/>
              <a:cs typeface="Calibri"/>
              <a:sym typeface="Calibri"/>
            </a:endParaRPr>
          </a:p>
        </p:txBody>
      </p:sp>
      <p:sp>
        <p:nvSpPr>
          <p:cNvPr id="242" name="Google Shape;242;p51"/>
          <p:cNvSpPr txBox="1">
            <a:spLocks noGrp="1"/>
          </p:cNvSpPr>
          <p:nvPr>
            <p:ph type="body" idx="1"/>
          </p:nvPr>
        </p:nvSpPr>
        <p:spPr>
          <a:xfrm>
            <a:off x="466925" y="1797977"/>
            <a:ext cx="10515600" cy="4048397"/>
          </a:xfrm>
          <a:prstGeom prst="rect">
            <a:avLst/>
          </a:prstGeom>
          <a:noFill/>
          <a:ln>
            <a:noFill/>
          </a:ln>
        </p:spPr>
        <p:txBody>
          <a:bodyPr spcFirstLastPara="1" wrap="square" lIns="91425" tIns="45700" rIns="91425" bIns="45700" anchor="t" anchorCtr="0">
            <a:noAutofit/>
          </a:bodyPr>
          <a:lstStyle/>
          <a:p>
            <a:pPr marL="228600" lvl="0" indent="-214184" algn="l" rtl="0">
              <a:lnSpc>
                <a:spcPct val="95000"/>
              </a:lnSpc>
              <a:spcBef>
                <a:spcPts val="0"/>
              </a:spcBef>
              <a:spcAft>
                <a:spcPts val="0"/>
              </a:spcAft>
              <a:buClr>
                <a:schemeClr val="dk1"/>
              </a:buClr>
              <a:buSzPts val="2573"/>
              <a:buChar char="•"/>
            </a:pPr>
            <a:r>
              <a:rPr lang="en-GB" sz="2400"/>
              <a:t>Have you had more time to make things during the pandemic?</a:t>
            </a:r>
            <a:endParaRPr sz="2400"/>
          </a:p>
          <a:p>
            <a:pPr marL="228600" lvl="0" indent="-228600" algn="l" rtl="0">
              <a:lnSpc>
                <a:spcPct val="95000"/>
              </a:lnSpc>
              <a:spcBef>
                <a:spcPts val="1000"/>
              </a:spcBef>
              <a:spcAft>
                <a:spcPts val="0"/>
              </a:spcAft>
              <a:buClr>
                <a:schemeClr val="dk1"/>
              </a:buClr>
              <a:buSzPts val="2965"/>
              <a:buChar char="•"/>
            </a:pPr>
            <a:r>
              <a:rPr lang="en-GB" sz="2400"/>
              <a:t>Maybe you’ve done drawings on paper, or on chalk on the pavement?</a:t>
            </a:r>
            <a:endParaRPr sz="2400"/>
          </a:p>
          <a:p>
            <a:pPr marL="228600" lvl="0" indent="-228600" algn="l" rtl="0">
              <a:lnSpc>
                <a:spcPct val="95000"/>
              </a:lnSpc>
              <a:spcBef>
                <a:spcPts val="1000"/>
              </a:spcBef>
              <a:spcAft>
                <a:spcPts val="0"/>
              </a:spcAft>
              <a:buClr>
                <a:schemeClr val="dk1"/>
              </a:buClr>
              <a:buSzPts val="2965"/>
              <a:buChar char="•"/>
            </a:pPr>
            <a:r>
              <a:rPr lang="en-GB" sz="2400"/>
              <a:t>Maybe you’ve learned how to bake, or sew?</a:t>
            </a:r>
            <a:endParaRPr sz="2400"/>
          </a:p>
          <a:p>
            <a:pPr marL="228600" lvl="0" indent="-228600" algn="l" rtl="0">
              <a:lnSpc>
                <a:spcPct val="95000"/>
              </a:lnSpc>
              <a:spcBef>
                <a:spcPts val="1000"/>
              </a:spcBef>
              <a:spcAft>
                <a:spcPts val="0"/>
              </a:spcAft>
              <a:buClr>
                <a:schemeClr val="dk1"/>
              </a:buClr>
              <a:buSzPts val="2965"/>
              <a:buChar char="•"/>
            </a:pPr>
            <a:r>
              <a:rPr lang="en-GB" sz="2400"/>
              <a:t>Maybe you’ve discovered new apps or digital equipment and have shared what you’ve made with your friends?</a:t>
            </a:r>
            <a:endParaRPr sz="2400"/>
          </a:p>
          <a:p>
            <a:pPr marL="228600" lvl="0" indent="-50800" algn="l" rtl="0">
              <a:lnSpc>
                <a:spcPct val="95000"/>
              </a:lnSpc>
              <a:spcBef>
                <a:spcPts val="1000"/>
              </a:spcBef>
              <a:spcAft>
                <a:spcPts val="0"/>
              </a:spcAft>
              <a:buClr>
                <a:schemeClr val="dk1"/>
              </a:buClr>
              <a:buSzPts val="2573"/>
              <a:buNone/>
            </a:pPr>
            <a:endParaRPr sz="2400"/>
          </a:p>
          <a:p>
            <a:pPr marL="228600" lvl="0" indent="-228600" algn="l" rtl="0">
              <a:lnSpc>
                <a:spcPct val="95000"/>
              </a:lnSpc>
              <a:spcBef>
                <a:spcPts val="1000"/>
              </a:spcBef>
              <a:spcAft>
                <a:spcPts val="0"/>
              </a:spcAft>
              <a:buClr>
                <a:schemeClr val="dk1"/>
              </a:buClr>
              <a:buSzPts val="2965"/>
              <a:buChar char="•"/>
            </a:pPr>
            <a:r>
              <a:rPr lang="en-GB" sz="2400"/>
              <a:t>Tell us about what you’ve made, who you’ve made things with. If you can write about it, record yourself talking about it, and if you have a photo or video of it please sign up to the Play Observatory and upload it for us</a:t>
            </a:r>
            <a:endParaRPr sz="2400"/>
          </a:p>
        </p:txBody>
      </p:sp>
      <p:pic>
        <p:nvPicPr>
          <p:cNvPr id="7" name="Picture 6" descr="Shape, circle&#10;&#10;Description automatically generated">
            <a:extLst>
              <a:ext uri="{FF2B5EF4-FFF2-40B4-BE49-F238E27FC236}">
                <a16:creationId xmlns:a16="http://schemas.microsoft.com/office/drawing/2014/main" id="{61038A76-7AD4-4B93-B71D-86FC25E5AC4F}"/>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4116ECA0-EABA-4371-B212-864707283F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p52"/>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0" name="Google Shape;250;p52"/>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rPr>
              <a:t>4. R</a:t>
            </a:r>
            <a:r>
              <a:rPr lang="en-GB" sz="3200">
                <a:solidFill>
                  <a:schemeClr val="lt1"/>
                </a:solidFill>
                <a:latin typeface="Calibri"/>
                <a:ea typeface="Calibri"/>
                <a:cs typeface="Calibri"/>
                <a:sym typeface="Calibri"/>
              </a:rPr>
              <a:t>umours, sayings, beliefs and superstitions!</a:t>
            </a:r>
            <a:endParaRPr sz="3200">
              <a:solidFill>
                <a:schemeClr val="lt1"/>
              </a:solidFill>
              <a:latin typeface="Calibri"/>
              <a:ea typeface="Calibri"/>
              <a:cs typeface="Calibri"/>
              <a:sym typeface="Calibri"/>
            </a:endParaRPr>
          </a:p>
        </p:txBody>
      </p:sp>
      <p:sp>
        <p:nvSpPr>
          <p:cNvPr id="251" name="Google Shape;251;p52"/>
          <p:cNvSpPr txBox="1">
            <a:spLocks noGrp="1"/>
          </p:cNvSpPr>
          <p:nvPr>
            <p:ph type="body" idx="1"/>
          </p:nvPr>
        </p:nvSpPr>
        <p:spPr>
          <a:xfrm>
            <a:off x="838200" y="1825625"/>
            <a:ext cx="10698480" cy="4098542"/>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a:t>Have you heard any rumours or urban myths, sayings or beliefs / superstitions about COVID-19?</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What things have you heard that people do to avoid the virus?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Have you experimented with, or imagined making potions, spells or cures?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How can you look after yourself and others to avoid getting ill?</a:t>
            </a:r>
            <a:endParaRPr/>
          </a:p>
        </p:txBody>
      </p:sp>
      <p:pic>
        <p:nvPicPr>
          <p:cNvPr id="7" name="Picture 6" descr="Shape, circle&#10;&#10;Description automatically generated">
            <a:extLst>
              <a:ext uri="{FF2B5EF4-FFF2-40B4-BE49-F238E27FC236}">
                <a16:creationId xmlns:a16="http://schemas.microsoft.com/office/drawing/2014/main" id="{6C10893E-15FA-4FCE-B182-B2102EB5EF00}"/>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572241DB-9B3B-49AD-90B7-DF1CC5982A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53"/>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9" name="Google Shape;259;p53"/>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rPr>
              <a:t>5</a:t>
            </a:r>
            <a:r>
              <a:rPr lang="en-GB" sz="3200">
                <a:solidFill>
                  <a:schemeClr val="lt1"/>
                </a:solidFill>
                <a:latin typeface="Calibri"/>
                <a:ea typeface="Calibri"/>
                <a:cs typeface="Calibri"/>
                <a:sym typeface="Calibri"/>
              </a:rPr>
              <a:t>. Seeing people, visiting and going on </a:t>
            </a:r>
            <a:r>
              <a:rPr lang="en-GB" sz="3200">
                <a:solidFill>
                  <a:schemeClr val="lt1"/>
                </a:solidFill>
              </a:rPr>
              <a:t>trips</a:t>
            </a:r>
            <a:endParaRPr sz="3200">
              <a:solidFill>
                <a:schemeClr val="lt1"/>
              </a:solidFill>
              <a:latin typeface="Calibri"/>
              <a:ea typeface="Calibri"/>
              <a:cs typeface="Calibri"/>
              <a:sym typeface="Calibri"/>
            </a:endParaRPr>
          </a:p>
        </p:txBody>
      </p:sp>
      <p:sp>
        <p:nvSpPr>
          <p:cNvPr id="260" name="Google Shape;260;p53"/>
          <p:cNvSpPr txBox="1">
            <a:spLocks noGrp="1"/>
          </p:cNvSpPr>
          <p:nvPr>
            <p:ph type="body" idx="1"/>
          </p:nvPr>
        </p:nvSpPr>
        <p:spPr>
          <a:xfrm>
            <a:off x="556525" y="1396588"/>
            <a:ext cx="10515600" cy="4597837"/>
          </a:xfrm>
          <a:prstGeom prst="rect">
            <a:avLst/>
          </a:prstGeom>
          <a:noFill/>
          <a:ln>
            <a:noFill/>
          </a:ln>
        </p:spPr>
        <p:txBody>
          <a:bodyPr spcFirstLastPara="1" wrap="square" lIns="91425" tIns="45700" rIns="91425" bIns="45700" anchor="t" anchorCtr="0">
            <a:noAutofit/>
          </a:bodyPr>
          <a:lstStyle/>
          <a:p>
            <a:pPr marL="228600" lvl="0" indent="-222250" algn="l" rtl="0">
              <a:lnSpc>
                <a:spcPct val="100000"/>
              </a:lnSpc>
              <a:spcBef>
                <a:spcPts val="0"/>
              </a:spcBef>
              <a:spcAft>
                <a:spcPts val="0"/>
              </a:spcAft>
              <a:buClr>
                <a:schemeClr val="dk1"/>
              </a:buClr>
              <a:buSzPts val="2490"/>
              <a:buChar char="•"/>
            </a:pPr>
            <a:r>
              <a:rPr lang="en-GB" sz="2400"/>
              <a:t>How have you kept in touch with family and friends during the pandemic? Have you changed the ways you keep in touch?</a:t>
            </a:r>
            <a:endParaRPr/>
          </a:p>
          <a:p>
            <a:pPr marL="228600" lvl="0" indent="-64135" algn="l" rtl="0">
              <a:lnSpc>
                <a:spcPct val="100000"/>
              </a:lnSpc>
              <a:spcBef>
                <a:spcPts val="0"/>
              </a:spcBef>
              <a:spcAft>
                <a:spcPts val="0"/>
              </a:spcAft>
              <a:buClr>
                <a:schemeClr val="dk1"/>
              </a:buClr>
              <a:buSzPts val="2490"/>
              <a:buNone/>
            </a:pPr>
            <a:endParaRPr sz="1200"/>
          </a:p>
          <a:p>
            <a:pPr marL="228600" lvl="0" indent="-222250" algn="l" rtl="0">
              <a:lnSpc>
                <a:spcPct val="100000"/>
              </a:lnSpc>
              <a:spcBef>
                <a:spcPts val="1000"/>
              </a:spcBef>
              <a:spcAft>
                <a:spcPts val="0"/>
              </a:spcAft>
              <a:buClr>
                <a:schemeClr val="dk1"/>
              </a:buClr>
              <a:buSzPts val="2490"/>
              <a:buChar char="•"/>
            </a:pPr>
            <a:r>
              <a:rPr lang="en-GB" sz="2400"/>
              <a:t>Have you used any technology and what did you do with it?</a:t>
            </a:r>
            <a:endParaRPr/>
          </a:p>
          <a:p>
            <a:pPr marL="228600" lvl="0" indent="-64135" algn="l" rtl="0">
              <a:lnSpc>
                <a:spcPct val="100000"/>
              </a:lnSpc>
              <a:spcBef>
                <a:spcPts val="1000"/>
              </a:spcBef>
              <a:spcAft>
                <a:spcPts val="0"/>
              </a:spcAft>
              <a:buClr>
                <a:schemeClr val="dk1"/>
              </a:buClr>
              <a:buSzPts val="2490"/>
              <a:buNone/>
            </a:pPr>
            <a:endParaRPr sz="1200"/>
          </a:p>
          <a:p>
            <a:pPr marL="228600" lvl="0" indent="-222250" algn="l" rtl="0">
              <a:lnSpc>
                <a:spcPct val="100000"/>
              </a:lnSpc>
              <a:spcBef>
                <a:spcPts val="1000"/>
              </a:spcBef>
              <a:spcAft>
                <a:spcPts val="0"/>
              </a:spcAft>
              <a:buClr>
                <a:schemeClr val="dk1"/>
              </a:buClr>
              <a:buSzPts val="2490"/>
              <a:buChar char="•"/>
            </a:pPr>
            <a:r>
              <a:rPr lang="en-GB" sz="2400"/>
              <a:t>Have you visited people, have they visited you, have you met up with people outside on day trips? What do you do and how did you play? What could you not do on these visits because of COVID-19 restrictions?</a:t>
            </a:r>
            <a:endParaRPr/>
          </a:p>
          <a:p>
            <a:pPr marL="228600" lvl="0" indent="-64135" algn="l" rtl="0">
              <a:lnSpc>
                <a:spcPct val="100000"/>
              </a:lnSpc>
              <a:spcBef>
                <a:spcPts val="1000"/>
              </a:spcBef>
              <a:spcAft>
                <a:spcPts val="0"/>
              </a:spcAft>
              <a:buClr>
                <a:schemeClr val="dk1"/>
              </a:buClr>
              <a:buSzPts val="2490"/>
              <a:buNone/>
            </a:pPr>
            <a:endParaRPr sz="1200"/>
          </a:p>
          <a:p>
            <a:pPr marL="228600" lvl="0" indent="-222250" algn="l" rtl="0">
              <a:lnSpc>
                <a:spcPct val="100000"/>
              </a:lnSpc>
              <a:spcBef>
                <a:spcPts val="1000"/>
              </a:spcBef>
              <a:spcAft>
                <a:spcPts val="0"/>
              </a:spcAft>
              <a:buClr>
                <a:schemeClr val="dk1"/>
              </a:buClr>
              <a:buSzPts val="2490"/>
              <a:buChar char="•"/>
            </a:pPr>
            <a:r>
              <a:rPr lang="en-GB" sz="2400"/>
              <a:t>Have you been on holiday? Was it the same as going on holiday before or was some of it different? What activities were you able to do there?</a:t>
            </a:r>
            <a:endParaRPr sz="2400"/>
          </a:p>
        </p:txBody>
      </p:sp>
      <p:pic>
        <p:nvPicPr>
          <p:cNvPr id="7" name="Picture 6" descr="Shape, circle&#10;&#10;Description automatically generated">
            <a:extLst>
              <a:ext uri="{FF2B5EF4-FFF2-40B4-BE49-F238E27FC236}">
                <a16:creationId xmlns:a16="http://schemas.microsoft.com/office/drawing/2014/main" id="{84CC2E35-30F3-4754-A58F-EB5EE01C638B}"/>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22CEB7C1-7096-4A7A-8109-6D06A0091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2"/>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2"/>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Welcome to the Play Observatory</a:t>
            </a:r>
            <a:endParaRPr/>
          </a:p>
        </p:txBody>
      </p:sp>
      <p:sp>
        <p:nvSpPr>
          <p:cNvPr id="94" name="Google Shape;94;p2"/>
          <p:cNvSpPr txBox="1">
            <a:spLocks noGrp="1"/>
          </p:cNvSpPr>
          <p:nvPr>
            <p:ph type="body" idx="1"/>
          </p:nvPr>
        </p:nvSpPr>
        <p:spPr>
          <a:xfrm>
            <a:off x="556532" y="1396588"/>
            <a:ext cx="11073821" cy="51417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800"/>
              <a:buChar char="•"/>
            </a:pPr>
            <a:r>
              <a:rPr lang="en-GB" sz="2300" b="0" i="0" u="none" strike="noStrike">
                <a:latin typeface="Arial"/>
                <a:ea typeface="Arial"/>
                <a:cs typeface="Arial"/>
                <a:sym typeface="Arial"/>
              </a:rPr>
              <a:t>The</a:t>
            </a:r>
            <a:r>
              <a:rPr lang="en-GB" sz="2300" b="0" i="0" u="none" strike="noStrike">
                <a:solidFill>
                  <a:srgbClr val="50596C"/>
                </a:solidFill>
                <a:latin typeface="Arial"/>
                <a:ea typeface="Arial"/>
                <a:cs typeface="Arial"/>
                <a:sym typeface="Arial"/>
              </a:rPr>
              <a:t> </a:t>
            </a:r>
            <a:r>
              <a:rPr lang="en-GB" sz="2300" b="0" i="0" u="sng" strike="noStrike">
                <a:solidFill>
                  <a:srgbClr val="5FA1F2"/>
                </a:solidFill>
                <a:latin typeface="Arial"/>
                <a:ea typeface="Arial"/>
                <a:cs typeface="Arial"/>
                <a:sym typeface="Arial"/>
                <a:hlinkClick r:id="rId3">
                  <a:extLst>
                    <a:ext uri="{A12FA001-AC4F-418D-AE19-62706E023703}">
                      <ahyp:hlinkClr xmlns:ahyp="http://schemas.microsoft.com/office/drawing/2018/hyperlinkcolor" val="tx"/>
                    </a:ext>
                  </a:extLst>
                </a:hlinkClick>
              </a:rPr>
              <a:t>Play Observatory</a:t>
            </a:r>
            <a:r>
              <a:rPr lang="en-GB" sz="2300" b="0" i="0" u="none" strike="noStrike">
                <a:solidFill>
                  <a:srgbClr val="50596C"/>
                </a:solidFill>
                <a:latin typeface="Arial"/>
                <a:ea typeface="Arial"/>
                <a:cs typeface="Arial"/>
                <a:sym typeface="Arial"/>
              </a:rPr>
              <a:t> </a:t>
            </a:r>
            <a:r>
              <a:rPr lang="en-GB" sz="2300" b="0" i="0" u="none" strike="noStrike">
                <a:latin typeface="Arial"/>
                <a:ea typeface="Arial"/>
                <a:cs typeface="Arial"/>
                <a:sym typeface="Arial"/>
              </a:rPr>
              <a:t>is a project researching children and young people’s play and activities during Covid-19 and beyond.  </a:t>
            </a:r>
            <a:endParaRPr/>
          </a:p>
          <a:p>
            <a:pPr marL="228600" lvl="0" indent="-50800" algn="l" rtl="0">
              <a:lnSpc>
                <a:spcPct val="100000"/>
              </a:lnSpc>
              <a:spcBef>
                <a:spcPts val="0"/>
              </a:spcBef>
              <a:spcAft>
                <a:spcPts val="0"/>
              </a:spcAft>
              <a:buClr>
                <a:schemeClr val="dk1"/>
              </a:buClr>
              <a:buSzPts val="2800"/>
              <a:buNone/>
            </a:pPr>
            <a:endParaRPr sz="1600">
              <a:latin typeface="Arial"/>
              <a:ea typeface="Arial"/>
              <a:cs typeface="Arial"/>
              <a:sym typeface="Arial"/>
            </a:endParaRPr>
          </a:p>
          <a:p>
            <a:pPr marL="228600" lvl="0" indent="-228600" algn="l" rtl="0">
              <a:lnSpc>
                <a:spcPct val="100000"/>
              </a:lnSpc>
              <a:spcBef>
                <a:spcPts val="1000"/>
              </a:spcBef>
              <a:spcAft>
                <a:spcPts val="0"/>
              </a:spcAft>
              <a:buClr>
                <a:schemeClr val="dk1"/>
              </a:buClr>
              <a:buSzPts val="2800"/>
              <a:buChar char="•"/>
            </a:pPr>
            <a:r>
              <a:rPr lang="en-GB" sz="2300" b="0" i="0" u="none" strike="noStrike">
                <a:latin typeface="Arial"/>
                <a:ea typeface="Arial"/>
                <a:cs typeface="Arial"/>
                <a:sym typeface="Arial"/>
              </a:rPr>
              <a:t>We want to understand children's play and leisure experiences during this unique time in history and inform future generations' understandings of young people's lives.</a:t>
            </a:r>
            <a:endParaRPr/>
          </a:p>
          <a:p>
            <a:pPr marL="228600" lvl="0" indent="-50800" algn="l" rtl="0">
              <a:lnSpc>
                <a:spcPct val="100000"/>
              </a:lnSpc>
              <a:spcBef>
                <a:spcPts val="1000"/>
              </a:spcBef>
              <a:spcAft>
                <a:spcPts val="0"/>
              </a:spcAft>
              <a:buClr>
                <a:schemeClr val="dk1"/>
              </a:buClr>
              <a:buSzPts val="2800"/>
              <a:buNone/>
            </a:pPr>
            <a:endParaRPr sz="1600"/>
          </a:p>
          <a:p>
            <a:pPr marL="228600" lvl="0" indent="-228600" algn="l" rtl="0">
              <a:lnSpc>
                <a:spcPct val="100000"/>
              </a:lnSpc>
              <a:spcBef>
                <a:spcPts val="1000"/>
              </a:spcBef>
              <a:spcAft>
                <a:spcPts val="0"/>
              </a:spcAft>
              <a:buClr>
                <a:schemeClr val="dk1"/>
              </a:buClr>
              <a:buSzPts val="2800"/>
              <a:buChar char="•"/>
            </a:pPr>
            <a:r>
              <a:rPr lang="en-GB" sz="2300">
                <a:latin typeface="Arial"/>
                <a:ea typeface="Arial"/>
                <a:cs typeface="Arial"/>
                <a:sym typeface="Arial"/>
              </a:rPr>
              <a:t>Our online </a:t>
            </a:r>
            <a:r>
              <a:rPr lang="en-GB" sz="23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accessible survey</a:t>
            </a:r>
            <a:r>
              <a:rPr lang="en-GB" sz="2300">
                <a:latin typeface="Arial"/>
                <a:ea typeface="Arial"/>
                <a:cs typeface="Arial"/>
                <a:sym typeface="Arial"/>
              </a:rPr>
              <a:t> is now live, collecting examples of play over the past year. We are also collecting examples by post. </a:t>
            </a:r>
            <a:endParaRPr/>
          </a:p>
          <a:p>
            <a:pPr marL="228600" lvl="0" indent="-50800" algn="l" rtl="0">
              <a:lnSpc>
                <a:spcPct val="100000"/>
              </a:lnSpc>
              <a:spcBef>
                <a:spcPts val="1000"/>
              </a:spcBef>
              <a:spcAft>
                <a:spcPts val="0"/>
              </a:spcAft>
              <a:buClr>
                <a:schemeClr val="dk1"/>
              </a:buClr>
              <a:buSzPts val="2800"/>
              <a:buNone/>
            </a:pPr>
            <a:endParaRPr sz="1600"/>
          </a:p>
          <a:p>
            <a:pPr marL="228600" lvl="0" indent="-228600" algn="l" rtl="0">
              <a:lnSpc>
                <a:spcPct val="100000"/>
              </a:lnSpc>
              <a:spcBef>
                <a:spcPts val="1000"/>
              </a:spcBef>
              <a:spcAft>
                <a:spcPts val="0"/>
              </a:spcAft>
              <a:buClr>
                <a:schemeClr val="dk1"/>
              </a:buClr>
              <a:buSzPts val="2800"/>
              <a:buChar char="•"/>
            </a:pPr>
            <a:r>
              <a:rPr lang="en-GB" sz="2300">
                <a:latin typeface="Arial"/>
                <a:ea typeface="Arial"/>
                <a:cs typeface="Arial"/>
                <a:sym typeface="Arial"/>
              </a:rPr>
              <a:t>Children and their parents/legal guardians can sign up to tell us about their play, as can</a:t>
            </a:r>
            <a:r>
              <a:rPr lang="en-GB" sz="23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organisations such as early years settings, schools and youth groups</a:t>
            </a:r>
            <a:r>
              <a:rPr lang="en-GB" sz="2300">
                <a:latin typeface="Arial"/>
                <a:ea typeface="Arial"/>
                <a:cs typeface="Arial"/>
                <a:sym typeface="Arial"/>
              </a:rPr>
              <a:t>.</a:t>
            </a:r>
            <a:endParaRPr sz="2300"/>
          </a:p>
        </p:txBody>
      </p:sp>
      <p:pic>
        <p:nvPicPr>
          <p:cNvPr id="7" name="Picture 6" descr="Shape, circle&#10;&#10;Description automatically generated">
            <a:extLst>
              <a:ext uri="{FF2B5EF4-FFF2-40B4-BE49-F238E27FC236}">
                <a16:creationId xmlns:a16="http://schemas.microsoft.com/office/drawing/2014/main" id="{678A3DB4-A7C9-4013-8E1F-B3D5D3D059D9}"/>
              </a:ext>
            </a:extLst>
          </p:cNvPr>
          <p:cNvPicPr>
            <a:picLocks noChangeAspect="1"/>
          </p:cNvPicPr>
          <p:nvPr/>
        </p:nvPicPr>
        <p:blipFill>
          <a:blip r:embed="rId4"/>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6DFF8911-1FA9-4482-82DB-CCDE769CB1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7461" y="6081028"/>
            <a:ext cx="3671275" cy="6988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54"/>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8" name="Google Shape;268;p54"/>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rPr>
              <a:t>6</a:t>
            </a:r>
            <a:r>
              <a:rPr lang="en-GB" sz="3200">
                <a:solidFill>
                  <a:schemeClr val="lt1"/>
                </a:solidFill>
                <a:latin typeface="Calibri"/>
                <a:ea typeface="Calibri"/>
                <a:cs typeface="Calibri"/>
                <a:sym typeface="Calibri"/>
              </a:rPr>
              <a:t>. Being alone and with others</a:t>
            </a:r>
            <a:endParaRPr sz="3200">
              <a:solidFill>
                <a:schemeClr val="lt1"/>
              </a:solidFill>
              <a:latin typeface="Calibri"/>
              <a:ea typeface="Calibri"/>
              <a:cs typeface="Calibri"/>
              <a:sym typeface="Calibri"/>
            </a:endParaRPr>
          </a:p>
        </p:txBody>
      </p:sp>
      <p:sp>
        <p:nvSpPr>
          <p:cNvPr id="269" name="Google Shape;269;p54"/>
          <p:cNvSpPr txBox="1">
            <a:spLocks noGrp="1"/>
          </p:cNvSpPr>
          <p:nvPr>
            <p:ph type="body" idx="1"/>
          </p:nvPr>
        </p:nvSpPr>
        <p:spPr>
          <a:xfrm>
            <a:off x="462336" y="1572825"/>
            <a:ext cx="10757613" cy="4351200"/>
          </a:xfrm>
          <a:prstGeom prst="rect">
            <a:avLst/>
          </a:prstGeom>
          <a:noFill/>
          <a:ln>
            <a:noFill/>
          </a:ln>
        </p:spPr>
        <p:txBody>
          <a:bodyPr spcFirstLastPara="1" wrap="square" lIns="91425" tIns="45700" rIns="91425" bIns="45700" anchor="t" anchorCtr="0">
            <a:noAutofit/>
          </a:bodyPr>
          <a:lstStyle/>
          <a:p>
            <a:pPr marL="228600" lvl="0" indent="-213995" algn="l" rtl="0">
              <a:lnSpc>
                <a:spcPct val="100000"/>
              </a:lnSpc>
              <a:spcBef>
                <a:spcPts val="0"/>
              </a:spcBef>
              <a:spcAft>
                <a:spcPts val="0"/>
              </a:spcAft>
              <a:buClr>
                <a:schemeClr val="dk1"/>
              </a:buClr>
              <a:buSzPts val="2360"/>
              <a:buChar char="•"/>
            </a:pPr>
            <a:r>
              <a:rPr lang="en-GB" sz="2360"/>
              <a:t>Have you had more time to play by yourself during the pandemic? What was that like? What have you done to pass the time?</a:t>
            </a:r>
            <a:endParaRPr/>
          </a:p>
          <a:p>
            <a:pPr marL="228600" lvl="0" indent="-64135" algn="l" rtl="0">
              <a:lnSpc>
                <a:spcPct val="100000"/>
              </a:lnSpc>
              <a:spcBef>
                <a:spcPts val="0"/>
              </a:spcBef>
              <a:spcAft>
                <a:spcPts val="0"/>
              </a:spcAft>
              <a:buClr>
                <a:schemeClr val="dk1"/>
              </a:buClr>
              <a:buSzPts val="2360"/>
              <a:buNone/>
            </a:pPr>
            <a:endParaRPr sz="1200"/>
          </a:p>
          <a:p>
            <a:pPr marL="228600" lvl="0" indent="-213995" algn="l" rtl="0">
              <a:lnSpc>
                <a:spcPct val="100000"/>
              </a:lnSpc>
              <a:spcBef>
                <a:spcPts val="1000"/>
              </a:spcBef>
              <a:spcAft>
                <a:spcPts val="0"/>
              </a:spcAft>
              <a:buClr>
                <a:schemeClr val="dk1"/>
              </a:buClr>
              <a:buSzPts val="2360"/>
              <a:buChar char="•"/>
            </a:pPr>
            <a:r>
              <a:rPr lang="en-GB" sz="2360"/>
              <a:t>Have you had more time to spend with some of your family, maybe parents and siblings and people who live with you? Have you passed the time together, have you made things together? If so, tell us about it.</a:t>
            </a:r>
            <a:endParaRPr/>
          </a:p>
          <a:p>
            <a:pPr marL="228600" lvl="0" indent="-64135" algn="l" rtl="0">
              <a:lnSpc>
                <a:spcPct val="100000"/>
              </a:lnSpc>
              <a:spcBef>
                <a:spcPts val="1000"/>
              </a:spcBef>
              <a:spcAft>
                <a:spcPts val="0"/>
              </a:spcAft>
              <a:buClr>
                <a:schemeClr val="dk1"/>
              </a:buClr>
              <a:buSzPts val="2360"/>
              <a:buNone/>
            </a:pPr>
            <a:endParaRPr sz="1200"/>
          </a:p>
          <a:p>
            <a:pPr marL="228600" lvl="0" indent="-213995" algn="l" rtl="0">
              <a:lnSpc>
                <a:spcPct val="100000"/>
              </a:lnSpc>
              <a:spcBef>
                <a:spcPts val="1000"/>
              </a:spcBef>
              <a:spcAft>
                <a:spcPts val="0"/>
              </a:spcAft>
              <a:buClr>
                <a:schemeClr val="dk1"/>
              </a:buClr>
              <a:buSzPts val="2360"/>
              <a:buChar char="•"/>
            </a:pPr>
            <a:r>
              <a:rPr lang="en-GB" sz="2360"/>
              <a:t>Have you used apps and social media to stay connected with family and friends? What have you done online together? </a:t>
            </a:r>
            <a:endParaRPr/>
          </a:p>
          <a:p>
            <a:pPr marL="228600" lvl="0" indent="-64135" algn="l" rtl="0">
              <a:lnSpc>
                <a:spcPct val="100000"/>
              </a:lnSpc>
              <a:spcBef>
                <a:spcPts val="1000"/>
              </a:spcBef>
              <a:spcAft>
                <a:spcPts val="0"/>
              </a:spcAft>
              <a:buClr>
                <a:schemeClr val="dk1"/>
              </a:buClr>
              <a:buSzPts val="2360"/>
              <a:buNone/>
            </a:pPr>
            <a:endParaRPr sz="1200"/>
          </a:p>
          <a:p>
            <a:pPr marL="228600" lvl="0" indent="-213995" algn="l" rtl="0">
              <a:lnSpc>
                <a:spcPct val="100000"/>
              </a:lnSpc>
              <a:spcBef>
                <a:spcPts val="1000"/>
              </a:spcBef>
              <a:spcAft>
                <a:spcPts val="0"/>
              </a:spcAft>
              <a:buClr>
                <a:schemeClr val="dk1"/>
              </a:buClr>
              <a:buSzPts val="2360"/>
              <a:buChar char="•"/>
            </a:pPr>
            <a:r>
              <a:rPr lang="en-GB" sz="2360"/>
              <a:t>Have you made or shared things together like TikToks, YouTube videos, recordings and digital spaces? If so, tell us about it.</a:t>
            </a:r>
            <a:endParaRPr sz="2360"/>
          </a:p>
        </p:txBody>
      </p:sp>
      <p:pic>
        <p:nvPicPr>
          <p:cNvPr id="7" name="Picture 6" descr="Shape, circle&#10;&#10;Description automatically generated">
            <a:extLst>
              <a:ext uri="{FF2B5EF4-FFF2-40B4-BE49-F238E27FC236}">
                <a16:creationId xmlns:a16="http://schemas.microsoft.com/office/drawing/2014/main" id="{36FFB94B-3B02-4FBF-91BA-3F2F0C66531B}"/>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3578F82B-74D0-4D30-B961-237CD0B249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p55"/>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7" name="Google Shape;277;p55"/>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None/>
            </a:pPr>
            <a:r>
              <a:rPr lang="en-GB" sz="3200">
                <a:solidFill>
                  <a:schemeClr val="lt1"/>
                </a:solidFill>
              </a:rPr>
              <a:t>7. Life events and special occasions</a:t>
            </a:r>
            <a:endParaRPr sz="3200">
              <a:solidFill>
                <a:schemeClr val="lt1"/>
              </a:solidFill>
              <a:latin typeface="Calibri"/>
              <a:ea typeface="Calibri"/>
              <a:cs typeface="Calibri"/>
              <a:sym typeface="Calibri"/>
            </a:endParaRPr>
          </a:p>
        </p:txBody>
      </p:sp>
      <p:sp>
        <p:nvSpPr>
          <p:cNvPr id="278" name="Google Shape;278;p55"/>
          <p:cNvSpPr txBox="1">
            <a:spLocks noGrp="1"/>
          </p:cNvSpPr>
          <p:nvPr>
            <p:ph type="body" idx="1"/>
          </p:nvPr>
        </p:nvSpPr>
        <p:spPr>
          <a:xfrm>
            <a:off x="552900" y="1396587"/>
            <a:ext cx="11086200" cy="4932293"/>
          </a:xfrm>
          <a:prstGeom prst="rect">
            <a:avLst/>
          </a:prstGeom>
          <a:noFill/>
          <a:ln>
            <a:noFill/>
          </a:ln>
        </p:spPr>
        <p:txBody>
          <a:bodyPr spcFirstLastPara="1" wrap="square" lIns="91425" tIns="45700" rIns="91425" bIns="45700" anchor="t" anchorCtr="0">
            <a:noAutofit/>
          </a:bodyPr>
          <a:lstStyle/>
          <a:p>
            <a:pPr marL="228600" lvl="0" indent="-213995" algn="l" rtl="0">
              <a:lnSpc>
                <a:spcPct val="100000"/>
              </a:lnSpc>
              <a:spcBef>
                <a:spcPts val="0"/>
              </a:spcBef>
              <a:spcAft>
                <a:spcPts val="0"/>
              </a:spcAft>
              <a:buSzPts val="2360"/>
              <a:buChar char="•"/>
            </a:pPr>
            <a:r>
              <a:rPr lang="en-GB" sz="2360"/>
              <a:t>How have you marked a birthday or other occasions in your life over the past year?</a:t>
            </a:r>
            <a:endParaRPr/>
          </a:p>
          <a:p>
            <a:pPr marL="228600" lvl="0" indent="-64135" algn="l" rtl="0">
              <a:lnSpc>
                <a:spcPct val="100000"/>
              </a:lnSpc>
              <a:spcBef>
                <a:spcPts val="0"/>
              </a:spcBef>
              <a:spcAft>
                <a:spcPts val="0"/>
              </a:spcAft>
              <a:buSzPts val="2360"/>
              <a:buNone/>
            </a:pPr>
            <a:endParaRPr sz="2000"/>
          </a:p>
          <a:p>
            <a:pPr marL="228600" lvl="0" indent="-213995" algn="l" rtl="0">
              <a:lnSpc>
                <a:spcPct val="100000"/>
              </a:lnSpc>
              <a:spcBef>
                <a:spcPts val="0"/>
              </a:spcBef>
              <a:spcAft>
                <a:spcPts val="0"/>
              </a:spcAft>
              <a:buSzPts val="2360"/>
              <a:buChar char="•"/>
            </a:pPr>
            <a:r>
              <a:rPr lang="en-GB" sz="2360"/>
              <a:t>How has your family, group or community marked any special festivals during the past year?</a:t>
            </a:r>
            <a:endParaRPr/>
          </a:p>
          <a:p>
            <a:pPr marL="228600" lvl="0" indent="-64135" algn="l" rtl="0">
              <a:lnSpc>
                <a:spcPct val="100000"/>
              </a:lnSpc>
              <a:spcBef>
                <a:spcPts val="0"/>
              </a:spcBef>
              <a:spcAft>
                <a:spcPts val="0"/>
              </a:spcAft>
              <a:buSzPts val="2360"/>
              <a:buNone/>
            </a:pPr>
            <a:endParaRPr sz="2000"/>
          </a:p>
          <a:p>
            <a:pPr marL="228600" lvl="0" indent="-213995" algn="l" rtl="0">
              <a:lnSpc>
                <a:spcPct val="100000"/>
              </a:lnSpc>
              <a:spcBef>
                <a:spcPts val="0"/>
              </a:spcBef>
              <a:spcAft>
                <a:spcPts val="0"/>
              </a:spcAft>
              <a:buSzPts val="2360"/>
              <a:buChar char="•"/>
            </a:pPr>
            <a:r>
              <a:rPr lang="en-GB" sz="2360"/>
              <a:t>Have you marked any important achievements in your family, friends or in your community, school or youth group?</a:t>
            </a:r>
            <a:endParaRPr/>
          </a:p>
          <a:p>
            <a:pPr marL="228600" lvl="0" indent="-64135" algn="l" rtl="0">
              <a:lnSpc>
                <a:spcPct val="100000"/>
              </a:lnSpc>
              <a:spcBef>
                <a:spcPts val="0"/>
              </a:spcBef>
              <a:spcAft>
                <a:spcPts val="0"/>
              </a:spcAft>
              <a:buSzPts val="2360"/>
              <a:buNone/>
            </a:pPr>
            <a:endParaRPr sz="2000"/>
          </a:p>
          <a:p>
            <a:pPr marL="228600" lvl="0" indent="-213995" algn="l" rtl="0">
              <a:lnSpc>
                <a:spcPct val="100000"/>
              </a:lnSpc>
              <a:spcBef>
                <a:spcPts val="0"/>
              </a:spcBef>
              <a:spcAft>
                <a:spcPts val="0"/>
              </a:spcAft>
              <a:buSzPts val="2360"/>
              <a:buChar char="•"/>
            </a:pPr>
            <a:r>
              <a:rPr lang="en-GB" sz="2360"/>
              <a:t>Can you describe how you managed to get together – in real life or online - and what you did? You could share photographs, or draw pictures of what you wore, what you ate, where you got together. </a:t>
            </a:r>
            <a:endParaRPr/>
          </a:p>
          <a:p>
            <a:pPr marL="228600" lvl="0" indent="-64135" algn="l" rtl="0">
              <a:lnSpc>
                <a:spcPct val="100000"/>
              </a:lnSpc>
              <a:spcBef>
                <a:spcPts val="0"/>
              </a:spcBef>
              <a:spcAft>
                <a:spcPts val="0"/>
              </a:spcAft>
              <a:buSzPts val="2360"/>
              <a:buNone/>
            </a:pPr>
            <a:endParaRPr sz="2000"/>
          </a:p>
          <a:p>
            <a:pPr marL="228600" lvl="0" indent="-213995" algn="l" rtl="0">
              <a:lnSpc>
                <a:spcPct val="100000"/>
              </a:lnSpc>
              <a:spcBef>
                <a:spcPts val="0"/>
              </a:spcBef>
              <a:spcAft>
                <a:spcPts val="0"/>
              </a:spcAft>
              <a:buSzPts val="2360"/>
              <a:buChar char="•"/>
            </a:pPr>
            <a:r>
              <a:rPr lang="en-GB" sz="2360"/>
              <a:t>How did the occasion make you feel? What differences did you notice compared with past events?</a:t>
            </a:r>
            <a:endParaRPr/>
          </a:p>
        </p:txBody>
      </p:sp>
      <p:pic>
        <p:nvPicPr>
          <p:cNvPr id="7" name="Picture 6" descr="Shape, circle&#10;&#10;Description automatically generated">
            <a:extLst>
              <a:ext uri="{FF2B5EF4-FFF2-40B4-BE49-F238E27FC236}">
                <a16:creationId xmlns:a16="http://schemas.microsoft.com/office/drawing/2014/main" id="{4989AD0B-23E7-49A6-8919-EF8E4FB29666}"/>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23E62B0D-1ECC-42E7-AE0B-E89A49EAC4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56"/>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6" name="Google Shape;286;p56"/>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None/>
            </a:pPr>
            <a:r>
              <a:rPr lang="en-GB" sz="3200">
                <a:solidFill>
                  <a:schemeClr val="lt1"/>
                </a:solidFill>
              </a:rPr>
              <a:t>8. Suggested diary task</a:t>
            </a:r>
            <a:endParaRPr sz="3200">
              <a:solidFill>
                <a:schemeClr val="lt1"/>
              </a:solidFill>
              <a:latin typeface="Calibri"/>
              <a:ea typeface="Calibri"/>
              <a:cs typeface="Calibri"/>
              <a:sym typeface="Calibri"/>
            </a:endParaRPr>
          </a:p>
        </p:txBody>
      </p:sp>
      <p:sp>
        <p:nvSpPr>
          <p:cNvPr id="287" name="Google Shape;287;p56"/>
          <p:cNvSpPr txBox="1">
            <a:spLocks noGrp="1"/>
          </p:cNvSpPr>
          <p:nvPr>
            <p:ph type="body" idx="1"/>
          </p:nvPr>
        </p:nvSpPr>
        <p:spPr>
          <a:xfrm>
            <a:off x="552900" y="1396587"/>
            <a:ext cx="11086200" cy="4932293"/>
          </a:xfrm>
          <a:prstGeom prst="rect">
            <a:avLst/>
          </a:prstGeom>
          <a:noFill/>
          <a:ln>
            <a:noFill/>
          </a:ln>
        </p:spPr>
        <p:txBody>
          <a:bodyPr spcFirstLastPara="1" wrap="square" lIns="91425" tIns="45700" rIns="91425" bIns="45700" anchor="t" anchorCtr="0">
            <a:noAutofit/>
          </a:bodyPr>
          <a:lstStyle/>
          <a:p>
            <a:pPr marL="228600" lvl="0" indent="-213995" algn="l" rtl="0">
              <a:lnSpc>
                <a:spcPct val="100000"/>
              </a:lnSpc>
              <a:spcBef>
                <a:spcPts val="0"/>
              </a:spcBef>
              <a:spcAft>
                <a:spcPts val="0"/>
              </a:spcAft>
              <a:buSzPts val="2360"/>
              <a:buChar char="•"/>
            </a:pPr>
            <a:r>
              <a:rPr lang="en-GB" sz="2360"/>
              <a:t>One way we learn about what it was like to live in difficult times is through diary entries written by people experiencing them first hand.</a:t>
            </a:r>
            <a:endParaRPr/>
          </a:p>
          <a:p>
            <a:pPr marL="228600" lvl="0" indent="-64135" algn="l" rtl="0">
              <a:lnSpc>
                <a:spcPct val="100000"/>
              </a:lnSpc>
              <a:spcBef>
                <a:spcPts val="0"/>
              </a:spcBef>
              <a:spcAft>
                <a:spcPts val="0"/>
              </a:spcAft>
              <a:buSzPts val="2360"/>
              <a:buNone/>
            </a:pPr>
            <a:endParaRPr sz="1000"/>
          </a:p>
          <a:p>
            <a:pPr marL="228600" lvl="0" indent="-213995" algn="l" rtl="0">
              <a:lnSpc>
                <a:spcPct val="100000"/>
              </a:lnSpc>
              <a:spcBef>
                <a:spcPts val="0"/>
              </a:spcBef>
              <a:spcAft>
                <a:spcPts val="0"/>
              </a:spcAft>
              <a:buSzPts val="2360"/>
              <a:buChar char="•"/>
            </a:pPr>
            <a:r>
              <a:rPr lang="en-GB" sz="2360"/>
              <a:t>Children’s diaries have given us a child’s eye view of unusual and hard times in history – in future people will wonder what it was like for children during the global COVID-19 pandemic. </a:t>
            </a:r>
            <a:endParaRPr/>
          </a:p>
          <a:p>
            <a:pPr marL="228600" lvl="0" indent="-64135" algn="l" rtl="0">
              <a:lnSpc>
                <a:spcPct val="100000"/>
              </a:lnSpc>
              <a:spcBef>
                <a:spcPts val="0"/>
              </a:spcBef>
              <a:spcAft>
                <a:spcPts val="0"/>
              </a:spcAft>
              <a:buSzPts val="2360"/>
              <a:buNone/>
            </a:pPr>
            <a:endParaRPr sz="1000"/>
          </a:p>
          <a:p>
            <a:pPr marL="228600" lvl="0" indent="-213995" algn="l" rtl="0">
              <a:lnSpc>
                <a:spcPct val="100000"/>
              </a:lnSpc>
              <a:spcBef>
                <a:spcPts val="0"/>
              </a:spcBef>
              <a:spcAft>
                <a:spcPts val="0"/>
              </a:spcAft>
              <a:buSzPts val="2360"/>
              <a:buChar char="•"/>
            </a:pPr>
            <a:r>
              <a:rPr lang="en-GB" sz="2360"/>
              <a:t>Children and young people could be asked to write a diary entry recalling one day during the past year that they remember e.g. the first day of lockdown, or a special event, or an experience they recall vividly. </a:t>
            </a:r>
            <a:endParaRPr/>
          </a:p>
          <a:p>
            <a:pPr marL="228600" lvl="0" indent="-64135" algn="l" rtl="0">
              <a:lnSpc>
                <a:spcPct val="100000"/>
              </a:lnSpc>
              <a:spcBef>
                <a:spcPts val="0"/>
              </a:spcBef>
              <a:spcAft>
                <a:spcPts val="0"/>
              </a:spcAft>
              <a:buSzPts val="2360"/>
              <a:buNone/>
            </a:pPr>
            <a:endParaRPr sz="1000"/>
          </a:p>
          <a:p>
            <a:pPr marL="228600" lvl="0" indent="-213995" algn="l" rtl="0">
              <a:lnSpc>
                <a:spcPct val="100000"/>
              </a:lnSpc>
              <a:spcBef>
                <a:spcPts val="0"/>
              </a:spcBef>
              <a:spcAft>
                <a:spcPts val="0"/>
              </a:spcAft>
              <a:buSzPts val="2360"/>
              <a:buChar char="•"/>
            </a:pPr>
            <a:r>
              <a:rPr lang="en-GB" sz="2360"/>
              <a:t>They could create their diary entry through writing, drawing or illustrating, writing a blog, making an audio recording or a video. </a:t>
            </a:r>
            <a:endParaRPr/>
          </a:p>
          <a:p>
            <a:pPr marL="228600" lvl="0" indent="-64135" algn="l" rtl="0">
              <a:lnSpc>
                <a:spcPct val="100000"/>
              </a:lnSpc>
              <a:spcBef>
                <a:spcPts val="0"/>
              </a:spcBef>
              <a:spcAft>
                <a:spcPts val="0"/>
              </a:spcAft>
              <a:buSzPts val="2360"/>
              <a:buNone/>
            </a:pPr>
            <a:endParaRPr sz="1000"/>
          </a:p>
          <a:p>
            <a:pPr marL="228600" lvl="0" indent="-213995" algn="l" rtl="0">
              <a:lnSpc>
                <a:spcPct val="100000"/>
              </a:lnSpc>
              <a:spcBef>
                <a:spcPts val="0"/>
              </a:spcBef>
              <a:spcAft>
                <a:spcPts val="0"/>
              </a:spcAft>
              <a:buSzPts val="2360"/>
              <a:buChar char="•"/>
            </a:pPr>
            <a:r>
              <a:rPr lang="en-GB" sz="2360"/>
              <a:t>Perhaps your whole group could choose a day and make a shared diary entry?</a:t>
            </a:r>
            <a:endParaRPr/>
          </a:p>
          <a:p>
            <a:pPr marL="228600" lvl="0" indent="-64135" algn="l" rtl="0">
              <a:lnSpc>
                <a:spcPct val="100000"/>
              </a:lnSpc>
              <a:spcBef>
                <a:spcPts val="0"/>
              </a:spcBef>
              <a:spcAft>
                <a:spcPts val="0"/>
              </a:spcAft>
              <a:buSzPts val="2360"/>
              <a:buNone/>
            </a:pPr>
            <a:endParaRPr sz="1100"/>
          </a:p>
          <a:p>
            <a:pPr marL="228600" lvl="0" indent="-213995" algn="l" rtl="0">
              <a:lnSpc>
                <a:spcPct val="100000"/>
              </a:lnSpc>
              <a:spcBef>
                <a:spcPts val="0"/>
              </a:spcBef>
              <a:spcAft>
                <a:spcPts val="0"/>
              </a:spcAft>
              <a:buSzPts val="2360"/>
              <a:buChar char="•"/>
            </a:pPr>
            <a:r>
              <a:rPr lang="en-GB" sz="2360"/>
              <a:t>Please share with the Play Observatory! </a:t>
            </a:r>
            <a:endParaRPr/>
          </a:p>
          <a:p>
            <a:pPr marL="228600" lvl="0" indent="-64135" algn="l" rtl="0">
              <a:lnSpc>
                <a:spcPct val="100000"/>
              </a:lnSpc>
              <a:spcBef>
                <a:spcPts val="0"/>
              </a:spcBef>
              <a:spcAft>
                <a:spcPts val="0"/>
              </a:spcAft>
              <a:buSzPts val="2360"/>
              <a:buNone/>
            </a:pPr>
            <a:endParaRPr sz="2360"/>
          </a:p>
        </p:txBody>
      </p:sp>
      <p:pic>
        <p:nvPicPr>
          <p:cNvPr id="7" name="Picture 6" descr="Shape, circle&#10;&#10;Description automatically generated">
            <a:extLst>
              <a:ext uri="{FF2B5EF4-FFF2-40B4-BE49-F238E27FC236}">
                <a16:creationId xmlns:a16="http://schemas.microsoft.com/office/drawing/2014/main" id="{260F141E-2630-44A0-BE82-E1CBFC85F5C3}"/>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B974D954-F1CD-4E6D-9EBD-A5FCA77272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11" name="Picture 10">
            <a:extLst>
              <a:ext uri="{FF2B5EF4-FFF2-40B4-BE49-F238E27FC236}">
                <a16:creationId xmlns:a16="http://schemas.microsoft.com/office/drawing/2014/main" id="{8E0738C2-92C4-486E-B6B4-B56B13E43706}"/>
              </a:ext>
            </a:extLst>
          </p:cNvPr>
          <p:cNvPicPr>
            <a:picLocks noChangeAspect="1"/>
          </p:cNvPicPr>
          <p:nvPr/>
        </p:nvPicPr>
        <p:blipFill>
          <a:blip r:embed="rId3"/>
          <a:stretch>
            <a:fillRect/>
          </a:stretch>
        </p:blipFill>
        <p:spPr>
          <a:xfrm>
            <a:off x="9067662" y="1445321"/>
            <a:ext cx="2753701" cy="3227337"/>
          </a:xfrm>
          <a:prstGeom prst="rect">
            <a:avLst/>
          </a:prstGeom>
        </p:spPr>
      </p:pic>
      <p:pic>
        <p:nvPicPr>
          <p:cNvPr id="294" name="Google Shape;294;p5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9835" y="1983680"/>
            <a:ext cx="4402481" cy="3327622"/>
          </a:xfrm>
          <a:prstGeom prst="rect">
            <a:avLst/>
          </a:prstGeom>
          <a:noFill/>
          <a:ln>
            <a:noFill/>
          </a:ln>
        </p:spPr>
      </p:pic>
      <p:sp>
        <p:nvSpPr>
          <p:cNvPr id="295" name="Google Shape;295;p57"/>
          <p:cNvSpPr/>
          <p:nvPr/>
        </p:nvSpPr>
        <p:spPr>
          <a:xfrm>
            <a:off x="3522172" y="145152"/>
            <a:ext cx="3001440" cy="1838528"/>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FFFFFF"/>
                </a:solidFill>
                <a:latin typeface="Arial"/>
                <a:ea typeface="Arial"/>
                <a:cs typeface="Arial"/>
                <a:sym typeface="Arial"/>
              </a:rPr>
              <a:t>Peeps here! Did you know I share my name with someone who kept a diary during difficult times?</a:t>
            </a:r>
            <a:endParaRPr sz="1400" b="0" i="0" u="none" strike="noStrike" cap="none">
              <a:solidFill>
                <a:srgbClr val="000000"/>
              </a:solidFill>
              <a:latin typeface="Arial"/>
              <a:ea typeface="Arial"/>
              <a:cs typeface="Arial"/>
              <a:sym typeface="Arial"/>
            </a:endParaRPr>
          </a:p>
        </p:txBody>
      </p:sp>
      <p:sp>
        <p:nvSpPr>
          <p:cNvPr id="296" name="Google Shape;296;p57"/>
          <p:cNvSpPr/>
          <p:nvPr/>
        </p:nvSpPr>
        <p:spPr>
          <a:xfrm>
            <a:off x="4865296" y="1826168"/>
            <a:ext cx="4013883" cy="2334637"/>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FFFFFF"/>
                </a:solidFill>
                <a:latin typeface="Arial"/>
                <a:ea typeface="Arial"/>
                <a:cs typeface="Arial"/>
                <a:sym typeface="Arial"/>
              </a:rPr>
              <a:t>His name was Samuel Pepys, and he recorded events during the Great Plague, and the Great Fire of London in 1665 - 1666</a:t>
            </a:r>
            <a:endParaRPr sz="1400" b="0" i="0" u="none" strike="noStrike" cap="none">
              <a:solidFill>
                <a:srgbClr val="000000"/>
              </a:solidFill>
              <a:latin typeface="Arial"/>
              <a:ea typeface="Arial"/>
              <a:cs typeface="Arial"/>
              <a:sym typeface="Arial"/>
            </a:endParaRPr>
          </a:p>
        </p:txBody>
      </p:sp>
      <p:sp>
        <p:nvSpPr>
          <p:cNvPr id="298" name="Google Shape;298;p57"/>
          <p:cNvSpPr/>
          <p:nvPr/>
        </p:nvSpPr>
        <p:spPr>
          <a:xfrm rot="-5400000">
            <a:off x="8676454" y="2504282"/>
            <a:ext cx="594072" cy="978408"/>
          </a:xfrm>
          <a:prstGeom prst="downArrow">
            <a:avLst>
              <a:gd name="adj1" fmla="val 50000"/>
              <a:gd name="adj2" fmla="val 50000"/>
            </a:avLst>
          </a:prstGeom>
          <a:solidFill>
            <a:srgbClr val="7030A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9" name="Google Shape;299;p57"/>
          <p:cNvSpPr/>
          <p:nvPr/>
        </p:nvSpPr>
        <p:spPr>
          <a:xfrm>
            <a:off x="4078567" y="4515043"/>
            <a:ext cx="3678428" cy="1869714"/>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FFFFFF"/>
                </a:solidFill>
                <a:latin typeface="Arial"/>
                <a:ea typeface="Arial"/>
                <a:cs typeface="Arial"/>
                <a:sym typeface="Arial"/>
              </a:rPr>
              <a:t>We even pronounce our names the same way! He wasn’t a shape-shifting time traveller like me though…</a:t>
            </a:r>
            <a:endParaRPr sz="1400" b="0" i="0" u="none" strike="noStrike" cap="none">
              <a:solidFill>
                <a:srgbClr val="000000"/>
              </a:solidFill>
              <a:latin typeface="Arial"/>
              <a:ea typeface="Arial"/>
              <a:cs typeface="Arial"/>
              <a:sym typeface="Arial"/>
            </a:endParaRPr>
          </a:p>
        </p:txBody>
      </p:sp>
      <p:sp>
        <p:nvSpPr>
          <p:cNvPr id="301" name="Google Shape;301;p57"/>
          <p:cNvSpPr txBox="1"/>
          <p:nvPr/>
        </p:nvSpPr>
        <p:spPr>
          <a:xfrm>
            <a:off x="9067800" y="4803400"/>
            <a:ext cx="27537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Can you think of anyone else who kept a diary during a notable time in history? </a:t>
            </a:r>
            <a:endParaRPr sz="1800" b="1" i="0" u="none" strike="noStrike" cap="none">
              <a:solidFill>
                <a:srgbClr val="000000"/>
              </a:solidFill>
              <a:latin typeface="Calibri"/>
              <a:ea typeface="Calibri"/>
              <a:cs typeface="Calibri"/>
              <a:sym typeface="Calibri"/>
            </a:endParaRPr>
          </a:p>
        </p:txBody>
      </p:sp>
      <p:pic>
        <p:nvPicPr>
          <p:cNvPr id="10" name="Graphic 9">
            <a:extLst>
              <a:ext uri="{FF2B5EF4-FFF2-40B4-BE49-F238E27FC236}">
                <a16:creationId xmlns:a16="http://schemas.microsoft.com/office/drawing/2014/main" id="{627B6615-9FEF-45F9-B6A2-3949659140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7461" y="6081028"/>
            <a:ext cx="3671275" cy="69882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14" name="Google Shape;347;p21">
            <a:extLst>
              <a:ext uri="{FF2B5EF4-FFF2-40B4-BE49-F238E27FC236}">
                <a16:creationId xmlns:a16="http://schemas.microsoft.com/office/drawing/2014/main" id="{E79BB5BF-FDBA-4988-BBCF-B772FC46BD9A}"/>
              </a:ext>
            </a:extLst>
          </p:cNvPr>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348;p21">
            <a:extLst>
              <a:ext uri="{FF2B5EF4-FFF2-40B4-BE49-F238E27FC236}">
                <a16:creationId xmlns:a16="http://schemas.microsoft.com/office/drawing/2014/main" id="{B0A7943E-B426-4D92-A778-E02A3C4BC066}"/>
              </a:ext>
            </a:extLst>
          </p:cNvPr>
          <p:cNvSpPr txBox="1">
            <a:spLocks/>
          </p:cNvSpPr>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lt1"/>
              </a:buClr>
              <a:buSzPts val="3200"/>
            </a:pPr>
            <a:r>
              <a:rPr lang="en-GB" sz="3200" dirty="0">
                <a:solidFill>
                  <a:srgbClr val="FFFFFF"/>
                </a:solidFill>
                <a:latin typeface="Calibri"/>
                <a:ea typeface="Calibri"/>
                <a:cs typeface="Calibri"/>
                <a:sym typeface="Calibri"/>
              </a:rPr>
              <a:t>Suggested Diary Task</a:t>
            </a:r>
            <a:endParaRPr lang="en-GB" sz="1600" dirty="0"/>
          </a:p>
        </p:txBody>
      </p:sp>
      <p:sp>
        <p:nvSpPr>
          <p:cNvPr id="308" name="Google Shape;308;p58"/>
          <p:cNvSpPr txBox="1"/>
          <p:nvPr/>
        </p:nvSpPr>
        <p:spPr>
          <a:xfrm>
            <a:off x="674915" y="1266969"/>
            <a:ext cx="9925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10" name="Google Shape;310;p58"/>
          <p:cNvSpPr txBox="1"/>
          <p:nvPr/>
        </p:nvSpPr>
        <p:spPr>
          <a:xfrm>
            <a:off x="328613" y="1266975"/>
            <a:ext cx="11487112" cy="5281416"/>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900"/>
              <a:buFont typeface="Arial"/>
              <a:buNone/>
            </a:pPr>
            <a:r>
              <a:rPr lang="en-GB" sz="2400" b="1" i="0" u="none" strike="noStrike" cap="none" dirty="0">
                <a:solidFill>
                  <a:srgbClr val="000000"/>
                </a:solidFill>
                <a:latin typeface="Calibri"/>
                <a:ea typeface="Calibri"/>
                <a:cs typeface="Calibri"/>
                <a:sym typeface="Calibri"/>
              </a:rPr>
              <a:t>A Day in the Life of a Naturalist in Lockdown:</a:t>
            </a:r>
            <a:endParaRPr sz="2400" b="1"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900"/>
              <a:buFont typeface="Arial"/>
              <a:buNone/>
            </a:pPr>
            <a:endParaRPr sz="2400" b="1"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900"/>
              <a:buFont typeface="Arial"/>
              <a:buNone/>
            </a:pPr>
            <a:r>
              <a:rPr lang="en-GB" sz="2400" b="0" i="0" u="none" strike="noStrike" cap="none" dirty="0">
                <a:solidFill>
                  <a:srgbClr val="000000"/>
                </a:solidFill>
                <a:latin typeface="Calibri"/>
                <a:ea typeface="Calibri"/>
                <a:cs typeface="Calibri"/>
                <a:sym typeface="Calibri"/>
              </a:rPr>
              <a:t>Dara McAnulty is a teenage naturalist and writer from Northern Ireland. His first book </a:t>
            </a:r>
            <a:r>
              <a:rPr lang="en-GB" sz="2400" b="1" i="0" u="none" strike="noStrike" cap="none" dirty="0">
                <a:solidFill>
                  <a:srgbClr val="000000"/>
                </a:solidFill>
                <a:latin typeface="Calibri"/>
                <a:ea typeface="Calibri"/>
                <a:cs typeface="Calibri"/>
                <a:sym typeface="Calibri"/>
              </a:rPr>
              <a:t>Diary of a Young Naturalist</a:t>
            </a:r>
            <a:r>
              <a:rPr lang="en-GB" sz="2400" b="0" i="0" u="none" strike="noStrike" cap="none" dirty="0">
                <a:solidFill>
                  <a:srgbClr val="000000"/>
                </a:solidFill>
                <a:latin typeface="Calibri"/>
                <a:ea typeface="Calibri"/>
                <a:cs typeface="Calibri"/>
                <a:sym typeface="Calibri"/>
              </a:rPr>
              <a:t> has won awards for nature writing. </a:t>
            </a:r>
            <a:endParaRPr dirty="0"/>
          </a:p>
          <a:p>
            <a:pPr marL="0" marR="0" lvl="0" indent="0" algn="l" rtl="0">
              <a:lnSpc>
                <a:spcPct val="115000"/>
              </a:lnSpc>
              <a:spcBef>
                <a:spcPts val="0"/>
              </a:spcBef>
              <a:spcAft>
                <a:spcPts val="0"/>
              </a:spcAft>
              <a:buClr>
                <a:srgbClr val="000000"/>
              </a:buClr>
              <a:buSzPts val="29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900"/>
              <a:buFont typeface="Arial"/>
              <a:buNone/>
            </a:pPr>
            <a:r>
              <a:rPr lang="en-GB" sz="2400" b="0" i="0" u="none" strike="noStrike" cap="none" dirty="0">
                <a:solidFill>
                  <a:srgbClr val="000000"/>
                </a:solidFill>
                <a:latin typeface="Calibri"/>
                <a:ea typeface="Calibri"/>
                <a:cs typeface="Calibri"/>
                <a:sym typeface="Calibri"/>
              </a:rPr>
              <a:t>Dara has spoken about how his autism means he feels comfortable in outdoor spaces and has played a part in his appreciation of nature in a positive way. </a:t>
            </a:r>
            <a:endParaRPr dirty="0"/>
          </a:p>
          <a:p>
            <a:pPr marL="0" marR="0" lvl="0" indent="0" algn="l" rtl="0">
              <a:lnSpc>
                <a:spcPct val="115000"/>
              </a:lnSpc>
              <a:spcBef>
                <a:spcPts val="0"/>
              </a:spcBef>
              <a:spcAft>
                <a:spcPts val="0"/>
              </a:spcAft>
              <a:buClr>
                <a:srgbClr val="000000"/>
              </a:buClr>
              <a:buSzPts val="29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900"/>
              <a:buFont typeface="Arial"/>
              <a:buNone/>
            </a:pPr>
            <a:r>
              <a:rPr lang="en-GB" sz="2400" b="0" i="0" u="none" strike="noStrike" cap="none" dirty="0">
                <a:solidFill>
                  <a:srgbClr val="000000"/>
                </a:solidFill>
                <a:latin typeface="Calibri"/>
                <a:ea typeface="Calibri"/>
                <a:cs typeface="Calibri"/>
                <a:sym typeface="Calibri"/>
              </a:rPr>
              <a:t>During lockdown Dara shared a </a:t>
            </a:r>
            <a:r>
              <a:rPr lang="en-GB" sz="2400" b="0" i="0" u="sng" strike="noStrike" cap="none"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diary of his day</a:t>
            </a:r>
            <a:r>
              <a:rPr lang="en-GB" sz="2400" b="0" i="0" u="none" strike="noStrike" cap="none" dirty="0">
                <a:solidFill>
                  <a:srgbClr val="000000"/>
                </a:solidFill>
                <a:latin typeface="Calibri"/>
                <a:ea typeface="Calibri"/>
                <a:cs typeface="Calibri"/>
                <a:sym typeface="Calibri"/>
              </a:rPr>
              <a:t>. You can read it here:</a:t>
            </a:r>
            <a:endParaRPr dirty="0"/>
          </a:p>
          <a:p>
            <a:pPr marL="0" marR="0" lvl="0" indent="0" algn="l" rtl="0">
              <a:lnSpc>
                <a:spcPct val="115000"/>
              </a:lnSpc>
              <a:spcBef>
                <a:spcPts val="0"/>
              </a:spcBef>
              <a:spcAft>
                <a:spcPts val="0"/>
              </a:spcAft>
              <a:buClr>
                <a:srgbClr val="000000"/>
              </a:buClr>
              <a:buSzPts val="29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900"/>
              <a:buFont typeface="Arial"/>
              <a:buNone/>
            </a:pPr>
            <a:r>
              <a:rPr lang="en-GB" sz="2400" b="0" i="0" u="none" strike="noStrike" cap="none" dirty="0">
                <a:solidFill>
                  <a:srgbClr val="000000"/>
                </a:solidFill>
                <a:latin typeface="Calibri"/>
                <a:ea typeface="Calibri"/>
                <a:cs typeface="Calibri"/>
                <a:sym typeface="Calibri"/>
              </a:rPr>
              <a:t>https://www.southbankcentre.co.uk/blog/articles/dara-mcanulty-day-life-naturalist-lockdown </a:t>
            </a:r>
            <a:endParaRPr sz="2400" b="0" i="0" u="none" strike="noStrike" cap="none" dirty="0">
              <a:solidFill>
                <a:srgbClr val="000000"/>
              </a:solidFill>
              <a:latin typeface="Calibri"/>
              <a:ea typeface="Calibri"/>
              <a:cs typeface="Calibri"/>
              <a:sym typeface="Calibri"/>
            </a:endParaRPr>
          </a:p>
        </p:txBody>
      </p:sp>
      <p:pic>
        <p:nvPicPr>
          <p:cNvPr id="8" name="Picture 7" descr="Shape, circle&#10;&#10;Description automatically generated">
            <a:extLst>
              <a:ext uri="{FF2B5EF4-FFF2-40B4-BE49-F238E27FC236}">
                <a16:creationId xmlns:a16="http://schemas.microsoft.com/office/drawing/2014/main" id="{49F88B42-5C41-452B-9AEA-D4F55E9E65CF}"/>
              </a:ext>
            </a:extLst>
          </p:cNvPr>
          <p:cNvPicPr>
            <a:picLocks noChangeAspect="1"/>
          </p:cNvPicPr>
          <p:nvPr/>
        </p:nvPicPr>
        <p:blipFill>
          <a:blip r:embed="rId4"/>
          <a:stretch>
            <a:fillRect/>
          </a:stretch>
        </p:blipFill>
        <p:spPr>
          <a:xfrm rot="20839482">
            <a:off x="127582" y="127583"/>
            <a:ext cx="1308171" cy="1308171"/>
          </a:xfrm>
          <a:prstGeom prst="rect">
            <a:avLst/>
          </a:prstGeom>
        </p:spPr>
      </p:pic>
      <p:pic>
        <p:nvPicPr>
          <p:cNvPr id="9" name="Graphic 8">
            <a:extLst>
              <a:ext uri="{FF2B5EF4-FFF2-40B4-BE49-F238E27FC236}">
                <a16:creationId xmlns:a16="http://schemas.microsoft.com/office/drawing/2014/main" id="{8B7BB9D9-EFEA-4828-9CA8-59F53A4D9B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7461" y="6081028"/>
            <a:ext cx="3671275" cy="6988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59"/>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17" name="Google Shape;317;p59"/>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Want some help or guidance?</a:t>
            </a:r>
            <a:endParaRPr sz="3200">
              <a:solidFill>
                <a:schemeClr val="lt1"/>
              </a:solidFill>
              <a:latin typeface="Calibri"/>
              <a:ea typeface="Calibri"/>
              <a:cs typeface="Calibri"/>
              <a:sym typeface="Calibri"/>
            </a:endParaRPr>
          </a:p>
        </p:txBody>
      </p:sp>
      <p:sp>
        <p:nvSpPr>
          <p:cNvPr id="318" name="Google Shape;318;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8108"/>
              <a:buChar char="•"/>
            </a:pPr>
            <a:r>
              <a:rPr lang="en-GB"/>
              <a:t>If you  have any questions or just want to let us know what you’re planning please get in touch via email at:  </a:t>
            </a:r>
            <a:r>
              <a:rPr lang="en-GB" u="sng">
                <a:solidFill>
                  <a:schemeClr val="hlink"/>
                </a:solidFill>
                <a:hlinkClick r:id="rId3"/>
              </a:rPr>
              <a:t>info@play-observatory.com</a:t>
            </a:r>
            <a:endParaRPr/>
          </a:p>
          <a:p>
            <a:pPr marL="0" lvl="0" indent="0" algn="l" rtl="0">
              <a:lnSpc>
                <a:spcPct val="90000"/>
              </a:lnSpc>
              <a:spcBef>
                <a:spcPts val="0"/>
              </a:spcBef>
              <a:spcAft>
                <a:spcPts val="0"/>
              </a:spcAft>
              <a:buSzPct val="69498"/>
              <a:buNone/>
            </a:pPr>
            <a:endParaRPr/>
          </a:p>
          <a:p>
            <a:pPr marL="457200" lvl="0" indent="-342900" algn="l" rtl="0">
              <a:lnSpc>
                <a:spcPct val="90000"/>
              </a:lnSpc>
              <a:spcBef>
                <a:spcPts val="0"/>
              </a:spcBef>
              <a:spcAft>
                <a:spcPts val="0"/>
              </a:spcAft>
              <a:buSzPct val="69498"/>
              <a:buChar char="●"/>
            </a:pPr>
            <a:r>
              <a:rPr lang="en-GB"/>
              <a:t>Contact us by post at: </a:t>
            </a:r>
            <a:endParaRPr/>
          </a:p>
          <a:p>
            <a:pPr marL="457200" lvl="0" indent="0" algn="l" rtl="0">
              <a:lnSpc>
                <a:spcPct val="90000"/>
              </a:lnSpc>
              <a:spcBef>
                <a:spcPts val="0"/>
              </a:spcBef>
              <a:spcAft>
                <a:spcPts val="0"/>
              </a:spcAft>
              <a:buSzPct val="69498"/>
              <a:buNone/>
            </a:pPr>
            <a:endParaRPr/>
          </a:p>
          <a:p>
            <a:pPr marL="0" lvl="0" indent="0" algn="l" rtl="0">
              <a:lnSpc>
                <a:spcPct val="90000"/>
              </a:lnSpc>
              <a:spcBef>
                <a:spcPts val="0"/>
              </a:spcBef>
              <a:spcAft>
                <a:spcPts val="0"/>
              </a:spcAft>
              <a:buSzPct val="69498"/>
              <a:buNone/>
            </a:pPr>
            <a:r>
              <a:rPr lang="en-GB"/>
              <a:t>The Play Observatory</a:t>
            </a:r>
            <a:endParaRPr/>
          </a:p>
          <a:p>
            <a:pPr marL="0" lvl="0" indent="0" algn="l" rtl="0">
              <a:lnSpc>
                <a:spcPct val="90000"/>
              </a:lnSpc>
              <a:spcBef>
                <a:spcPts val="0"/>
              </a:spcBef>
              <a:spcAft>
                <a:spcPts val="0"/>
              </a:spcAft>
              <a:buSzPct val="69498"/>
              <a:buNone/>
            </a:pPr>
            <a:r>
              <a:rPr lang="en-GB"/>
              <a:t>School of Education</a:t>
            </a:r>
            <a:endParaRPr/>
          </a:p>
          <a:p>
            <a:pPr marL="0" lvl="0" indent="0" algn="l" rtl="0">
              <a:lnSpc>
                <a:spcPct val="90000"/>
              </a:lnSpc>
              <a:spcBef>
                <a:spcPts val="0"/>
              </a:spcBef>
              <a:spcAft>
                <a:spcPts val="0"/>
              </a:spcAft>
              <a:buSzPct val="69498"/>
              <a:buNone/>
            </a:pPr>
            <a:r>
              <a:rPr lang="en-GB"/>
              <a:t>The University of Sheffield</a:t>
            </a:r>
            <a:endParaRPr/>
          </a:p>
          <a:p>
            <a:pPr marL="0" lvl="0" indent="0" algn="l" rtl="0">
              <a:lnSpc>
                <a:spcPct val="90000"/>
              </a:lnSpc>
              <a:spcBef>
                <a:spcPts val="0"/>
              </a:spcBef>
              <a:spcAft>
                <a:spcPts val="0"/>
              </a:spcAft>
              <a:buSzPct val="69498"/>
              <a:buNone/>
            </a:pPr>
            <a:r>
              <a:rPr lang="en-GB"/>
              <a:t>241 Glossop Road</a:t>
            </a:r>
            <a:endParaRPr/>
          </a:p>
          <a:p>
            <a:pPr marL="0" lvl="0" indent="0" algn="l" rtl="0">
              <a:lnSpc>
                <a:spcPct val="90000"/>
              </a:lnSpc>
              <a:spcBef>
                <a:spcPts val="0"/>
              </a:spcBef>
              <a:spcAft>
                <a:spcPts val="0"/>
              </a:spcAft>
              <a:buSzPct val="69498"/>
              <a:buNone/>
            </a:pPr>
            <a:r>
              <a:rPr lang="en-GB"/>
              <a:t>Sheffield</a:t>
            </a:r>
            <a:endParaRPr/>
          </a:p>
          <a:p>
            <a:pPr marL="0" lvl="0" indent="0" algn="l" rtl="0">
              <a:lnSpc>
                <a:spcPct val="90000"/>
              </a:lnSpc>
              <a:spcBef>
                <a:spcPts val="0"/>
              </a:spcBef>
              <a:spcAft>
                <a:spcPts val="0"/>
              </a:spcAft>
              <a:buSzPct val="69498"/>
              <a:buNone/>
            </a:pPr>
            <a:r>
              <a:rPr lang="en-GB"/>
              <a:t>S10 2GW</a:t>
            </a:r>
            <a:endParaRPr/>
          </a:p>
          <a:p>
            <a:pPr marL="457200" lvl="0" indent="0" algn="l" rtl="0">
              <a:lnSpc>
                <a:spcPct val="90000"/>
              </a:lnSpc>
              <a:spcBef>
                <a:spcPts val="0"/>
              </a:spcBef>
              <a:spcAft>
                <a:spcPts val="0"/>
              </a:spcAft>
              <a:buSzPct val="69498"/>
              <a:buNone/>
            </a:pPr>
            <a:r>
              <a:rPr lang="en-GB"/>
              <a:t> </a:t>
            </a:r>
            <a:endParaRPr/>
          </a:p>
          <a:p>
            <a:pPr marL="457200" lvl="0" indent="0" algn="l" rtl="0">
              <a:lnSpc>
                <a:spcPct val="90000"/>
              </a:lnSpc>
              <a:spcBef>
                <a:spcPts val="0"/>
              </a:spcBef>
              <a:spcAft>
                <a:spcPts val="0"/>
              </a:spcAft>
              <a:buSzPct val="69498"/>
              <a:buNone/>
            </a:pPr>
            <a:r>
              <a:rPr lang="en-GB"/>
              <a:t> </a:t>
            </a:r>
            <a:endParaRPr/>
          </a:p>
        </p:txBody>
      </p:sp>
      <p:pic>
        <p:nvPicPr>
          <p:cNvPr id="7" name="Picture 6" descr="Shape, circle&#10;&#10;Description automatically generated">
            <a:extLst>
              <a:ext uri="{FF2B5EF4-FFF2-40B4-BE49-F238E27FC236}">
                <a16:creationId xmlns:a16="http://schemas.microsoft.com/office/drawing/2014/main" id="{A380FE62-0E41-4A8C-8D12-32EE87EA0212}"/>
              </a:ext>
            </a:extLst>
          </p:cNvPr>
          <p:cNvPicPr>
            <a:picLocks noChangeAspect="1"/>
          </p:cNvPicPr>
          <p:nvPr/>
        </p:nvPicPr>
        <p:blipFill>
          <a:blip r:embed="rId4"/>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4EE8AEC6-29E0-4EEF-87AE-0441F1B93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37461" y="6081028"/>
            <a:ext cx="3671275" cy="6988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Who is involved?</a:t>
            </a:r>
            <a:endParaRPr sz="3200">
              <a:solidFill>
                <a:schemeClr val="lt1"/>
              </a:solidFill>
              <a:latin typeface="Calibri"/>
              <a:ea typeface="Calibri"/>
              <a:cs typeface="Calibri"/>
              <a:sym typeface="Calibri"/>
            </a:endParaRPr>
          </a:p>
        </p:txBody>
      </p:sp>
      <p:sp>
        <p:nvSpPr>
          <p:cNvPr id="103" name="Google Shape;103;p3"/>
          <p:cNvSpPr txBox="1">
            <a:spLocks noGrp="1"/>
          </p:cNvSpPr>
          <p:nvPr>
            <p:ph type="body" idx="1"/>
          </p:nvPr>
        </p:nvSpPr>
        <p:spPr>
          <a:xfrm>
            <a:off x="556525" y="1572825"/>
            <a:ext cx="10515600" cy="4351200"/>
          </a:xfrm>
          <a:prstGeom prst="rect">
            <a:avLst/>
          </a:prstGeom>
          <a:noFill/>
          <a:ln>
            <a:noFill/>
          </a:ln>
        </p:spPr>
        <p:txBody>
          <a:bodyPr spcFirstLastPara="1" wrap="square" lIns="91425" tIns="45700" rIns="91425" bIns="45700" anchor="t" anchorCtr="0">
            <a:normAutofit fontScale="85000" lnSpcReduction="20000"/>
          </a:bodyPr>
          <a:lstStyle/>
          <a:p>
            <a:pPr marL="228600" lvl="0" indent="-214183" algn="l" rtl="0">
              <a:lnSpc>
                <a:spcPct val="115000"/>
              </a:lnSpc>
              <a:spcBef>
                <a:spcPts val="0"/>
              </a:spcBef>
              <a:spcAft>
                <a:spcPts val="0"/>
              </a:spcAft>
              <a:buClr>
                <a:schemeClr val="dk1"/>
              </a:buClr>
              <a:buSzPct val="108108"/>
              <a:buChar char="•"/>
            </a:pPr>
            <a:r>
              <a:rPr lang="en-GB"/>
              <a:t>The study is funded by the Economic and Social Research Council</a:t>
            </a:r>
            <a:endParaRPr/>
          </a:p>
          <a:p>
            <a:pPr marL="228600" lvl="0" indent="-50800" algn="l" rtl="0">
              <a:lnSpc>
                <a:spcPct val="115000"/>
              </a:lnSpc>
              <a:spcBef>
                <a:spcPts val="0"/>
              </a:spcBef>
              <a:spcAft>
                <a:spcPts val="0"/>
              </a:spcAft>
              <a:buClr>
                <a:schemeClr val="dk1"/>
              </a:buClr>
              <a:buSzPct val="108108"/>
              <a:buNone/>
            </a:pPr>
            <a:endParaRPr/>
          </a:p>
          <a:p>
            <a:pPr marL="228600" lvl="0" indent="-214183" algn="l" rtl="0">
              <a:lnSpc>
                <a:spcPct val="115000"/>
              </a:lnSpc>
              <a:spcBef>
                <a:spcPts val="1000"/>
              </a:spcBef>
              <a:spcAft>
                <a:spcPts val="0"/>
              </a:spcAft>
              <a:buClr>
                <a:schemeClr val="dk1"/>
              </a:buClr>
              <a:buSzPct val="108108"/>
              <a:buChar char="•"/>
            </a:pPr>
            <a:r>
              <a:rPr lang="en-GB"/>
              <a:t>The Play Observatory team </a:t>
            </a:r>
            <a:r>
              <a:rPr lang="en-GB" i="0" u="none" strike="noStrike"/>
              <a:t>brings together researchers from</a:t>
            </a:r>
            <a:r>
              <a:rPr lang="en-GB" i="0" u="none" strike="noStrike">
                <a:solidFill>
                  <a:srgbClr val="50596C"/>
                </a:solidFill>
              </a:rPr>
              <a:t> </a:t>
            </a:r>
            <a:r>
              <a:rPr lang="en-GB" i="0" u="none" strike="noStrik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the</a:t>
            </a:r>
            <a:r>
              <a:rPr lang="en-GB" i="0" u="none" strike="noStrike">
                <a:solidFill>
                  <a:srgbClr val="50596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GB" i="0" u="sng" strike="noStrike">
                <a:solidFill>
                  <a:srgbClr val="5FA1F2"/>
                </a:solidFil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School of Education</a:t>
            </a:r>
            <a:r>
              <a:rPr lang="en-GB" i="0" u="none" strike="noStrike">
                <a:solidFill>
                  <a:srgbClr val="50596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en-GB" i="0" u="none" strike="noStrik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the University of Sheffield, </a:t>
            </a:r>
            <a:r>
              <a:rPr lang="en-GB" i="0" u="sng" strike="noStrike">
                <a:solidFill>
                  <a:schemeClr val="hlink"/>
                </a:solidFil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UCL Institute of Education</a:t>
            </a:r>
            <a:r>
              <a:rPr lang="en-GB" i="0" u="none" strike="noStrik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and</a:t>
            </a:r>
            <a:r>
              <a:rPr lang="en-GB" i="0" u="none" strike="noStrike">
                <a:solidFill>
                  <a:srgbClr val="50596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en-GB" i="0" u="sng" strike="noStrike">
                <a:solidFill>
                  <a:srgbClr val="5FA1F2"/>
                </a:solidFill>
                <a:hlinkClick r:id="rId5">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The Bartlett Centre for Advanced Spatial Analysis</a:t>
            </a:r>
            <a:r>
              <a:rPr lang="en-GB" i="0" u="none" strike="noStrike">
                <a:solidFill>
                  <a:srgbClr val="50596C"/>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t>
            </a:r>
            <a:r>
              <a:rPr lang="en-GB" i="0" u="none" strike="noStrik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at UCL.</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228600" lvl="0" indent="-50800" algn="l" rtl="0">
              <a:lnSpc>
                <a:spcPct val="115000"/>
              </a:lnSpc>
              <a:spcBef>
                <a:spcPts val="1000"/>
              </a:spcBef>
              <a:spcAft>
                <a:spcPts val="0"/>
              </a:spcAft>
              <a:buClr>
                <a:schemeClr val="dk1"/>
              </a:buClr>
              <a:buSzPct val="108108"/>
              <a:buNone/>
            </a:pP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228600" lvl="0" indent="-214183" algn="l" rtl="0">
              <a:lnSpc>
                <a:spcPct val="115000"/>
              </a:lnSpc>
              <a:spcBef>
                <a:spcPts val="1000"/>
              </a:spcBef>
              <a:spcAft>
                <a:spcPts val="0"/>
              </a:spcAft>
              <a:buClr>
                <a:schemeClr val="dk1"/>
              </a:buClr>
              <a:buSzPct val="108108"/>
              <a:buChar char="•"/>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Our project partners are the British Library, the V&amp;A Museum of Childhood and Great Ormond Street Hospital </a:t>
            </a:r>
            <a:endParaRPr/>
          </a:p>
          <a:p>
            <a:pPr marL="0" lvl="0" indent="0" algn="l" rtl="0">
              <a:lnSpc>
                <a:spcPct val="115000"/>
              </a:lnSpc>
              <a:spcBef>
                <a:spcPts val="1000"/>
              </a:spcBef>
              <a:spcAft>
                <a:spcPts val="0"/>
              </a:spcAft>
              <a:buClr>
                <a:schemeClr val="dk1"/>
              </a:buClr>
              <a:buSzPct val="108108"/>
              <a:buNone/>
            </a:pPr>
            <a:endParaRPr/>
          </a:p>
          <a:p>
            <a:pPr marL="228600" lvl="0" indent="-214183" algn="l" rtl="0">
              <a:lnSpc>
                <a:spcPct val="115000"/>
              </a:lnSpc>
              <a:spcBef>
                <a:spcPts val="1000"/>
              </a:spcBef>
              <a:spcAft>
                <a:spcPts val="0"/>
              </a:spcAft>
              <a:buClr>
                <a:schemeClr val="dk1"/>
              </a:buClr>
              <a:buSzPct val="108108"/>
              <a:buChar char="•"/>
            </a:pPr>
            <a:r>
              <a:rPr lang="en-GB"/>
              <a:t>There is one more member of the team to meet…</a:t>
            </a:r>
            <a:endParaRPr/>
          </a:p>
        </p:txBody>
      </p:sp>
      <p:pic>
        <p:nvPicPr>
          <p:cNvPr id="7" name="Picture 6" descr="Shape, circle&#10;&#10;Description automatically generated">
            <a:extLst>
              <a:ext uri="{FF2B5EF4-FFF2-40B4-BE49-F238E27FC236}">
                <a16:creationId xmlns:a16="http://schemas.microsoft.com/office/drawing/2014/main" id="{766DEE6C-808E-4A43-9851-15B0E6D3B176}"/>
              </a:ext>
            </a:extLst>
          </p:cNvPr>
          <p:cNvPicPr>
            <a:picLocks noChangeAspect="1"/>
          </p:cNvPicPr>
          <p:nvPr/>
        </p:nvPicPr>
        <p:blipFill>
          <a:blip r:embed="rId6"/>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22335275-CF48-4BC9-8A81-FDDCA22F13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37461" y="6081028"/>
            <a:ext cx="3671275" cy="6988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4"/>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Meet Peeps</a:t>
            </a:r>
            <a:endParaRPr sz="3200">
              <a:solidFill>
                <a:schemeClr val="lt1"/>
              </a:solidFill>
              <a:latin typeface="Calibri"/>
              <a:ea typeface="Calibri"/>
              <a:cs typeface="Calibri"/>
              <a:sym typeface="Calibri"/>
            </a:endParaRPr>
          </a:p>
        </p:txBody>
      </p:sp>
      <p:sp>
        <p:nvSpPr>
          <p:cNvPr id="112" name="Google Shape;112;p4"/>
          <p:cNvSpPr txBox="1">
            <a:spLocks noGrp="1"/>
          </p:cNvSpPr>
          <p:nvPr>
            <p:ph type="body" idx="1"/>
          </p:nvPr>
        </p:nvSpPr>
        <p:spPr>
          <a:xfrm>
            <a:off x="6161994" y="1956502"/>
            <a:ext cx="4650558" cy="37719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085EE"/>
              </a:buClr>
              <a:buSzPts val="2800"/>
              <a:buChar char="•"/>
            </a:pPr>
            <a:r>
              <a:rPr lang="en-GB" b="1" i="0" u="none" strike="noStrike">
                <a:solidFill>
                  <a:schemeClr val="dk1"/>
                </a:solidFill>
                <a:latin typeface="Arial"/>
                <a:ea typeface="Arial"/>
                <a:cs typeface="Arial"/>
                <a:sym typeface="Arial"/>
              </a:rPr>
              <a:t>Peeps is a member of our team who helps to explain our project for younger children</a:t>
            </a:r>
            <a:endParaRPr/>
          </a:p>
          <a:p>
            <a:pPr marL="228600" lvl="0" indent="-50800" algn="l" rtl="0">
              <a:lnSpc>
                <a:spcPct val="90000"/>
              </a:lnSpc>
              <a:spcBef>
                <a:spcPts val="0"/>
              </a:spcBef>
              <a:spcAft>
                <a:spcPts val="0"/>
              </a:spcAft>
              <a:buClr>
                <a:srgbClr val="3085EE"/>
              </a:buClr>
              <a:buSzPts val="2800"/>
              <a:buNone/>
            </a:pPr>
            <a:endParaRPr b="1">
              <a:solidFill>
                <a:schemeClr val="dk1"/>
              </a:solidFill>
              <a:latin typeface="Arial"/>
              <a:ea typeface="Arial"/>
              <a:cs typeface="Arial"/>
              <a:sym typeface="Arial"/>
            </a:endParaRPr>
          </a:p>
          <a:p>
            <a:pPr marL="228600" lvl="0" indent="-228600" algn="l" rtl="0">
              <a:lnSpc>
                <a:spcPct val="90000"/>
              </a:lnSpc>
              <a:spcBef>
                <a:spcPts val="0"/>
              </a:spcBef>
              <a:spcAft>
                <a:spcPts val="0"/>
              </a:spcAft>
              <a:buClr>
                <a:srgbClr val="3085EE"/>
              </a:buClr>
              <a:buSzPts val="2800"/>
              <a:buChar char="•"/>
            </a:pPr>
            <a:r>
              <a:rPr lang="en-GB" b="1" u="sng">
                <a:solidFill>
                  <a:schemeClr val="hlink"/>
                </a:solidFill>
                <a:latin typeface="Arial"/>
                <a:ea typeface="Arial"/>
                <a:cs typeface="Arial"/>
                <a:sym typeface="Arial"/>
                <a:hlinkClick r:id="rId3"/>
              </a:rPr>
              <a:t>You can meet Peeps by following this link.</a:t>
            </a:r>
            <a:r>
              <a:rPr lang="en-GB" b="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endParaRPr/>
          </a:p>
        </p:txBody>
      </p:sp>
      <p:pic>
        <p:nvPicPr>
          <p:cNvPr id="114" name="Google Shape;114;p4"/>
          <p:cNvPicPr preferRelativeResize="0"/>
          <p:nvPr/>
        </p:nvPicPr>
        <p:blipFill rotWithShape="1">
          <a:blip r:embed="rId4">
            <a:alphaModFix/>
          </a:blip>
          <a:srcRect/>
          <a:stretch/>
        </p:blipFill>
        <p:spPr>
          <a:xfrm>
            <a:off x="829206" y="1938371"/>
            <a:ext cx="4978400" cy="3771900"/>
          </a:xfrm>
          <a:prstGeom prst="rect">
            <a:avLst/>
          </a:prstGeom>
          <a:noFill/>
          <a:ln>
            <a:noFill/>
          </a:ln>
        </p:spPr>
      </p:pic>
      <p:pic>
        <p:nvPicPr>
          <p:cNvPr id="8" name="Picture 7" descr="Shape, circle&#10;&#10;Description automatically generated">
            <a:extLst>
              <a:ext uri="{FF2B5EF4-FFF2-40B4-BE49-F238E27FC236}">
                <a16:creationId xmlns:a16="http://schemas.microsoft.com/office/drawing/2014/main" id="{F8AC5FB5-E1EB-4263-AD4A-8D720C27A17F}"/>
              </a:ext>
            </a:extLst>
          </p:cNvPr>
          <p:cNvPicPr>
            <a:picLocks noChangeAspect="1"/>
          </p:cNvPicPr>
          <p:nvPr/>
        </p:nvPicPr>
        <p:blipFill>
          <a:blip r:embed="rId5"/>
          <a:stretch>
            <a:fillRect/>
          </a:stretch>
        </p:blipFill>
        <p:spPr>
          <a:xfrm rot="20839482">
            <a:off x="127582" y="127583"/>
            <a:ext cx="1308171" cy="1308171"/>
          </a:xfrm>
          <a:prstGeom prst="rect">
            <a:avLst/>
          </a:prstGeom>
        </p:spPr>
      </p:pic>
      <p:pic>
        <p:nvPicPr>
          <p:cNvPr id="9" name="Graphic 8">
            <a:extLst>
              <a:ext uri="{FF2B5EF4-FFF2-40B4-BE49-F238E27FC236}">
                <a16:creationId xmlns:a16="http://schemas.microsoft.com/office/drawing/2014/main" id="{640B0AA7-66D0-4F3E-AA16-002D1F0DFF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37461" y="6081028"/>
            <a:ext cx="3671275" cy="6988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20" name="Google Shape;120;p45"/>
          <p:cNvPicPr preferRelativeResize="0"/>
          <p:nvPr/>
        </p:nvPicPr>
        <p:blipFill rotWithShape="1">
          <a:blip r:embed="rId3">
            <a:alphaModFix/>
          </a:blip>
          <a:srcRect/>
          <a:stretch/>
        </p:blipFill>
        <p:spPr>
          <a:xfrm>
            <a:off x="0" y="5647727"/>
            <a:ext cx="12192000" cy="737616"/>
          </a:xfrm>
          <a:prstGeom prst="rect">
            <a:avLst/>
          </a:prstGeom>
          <a:noFill/>
          <a:ln>
            <a:noFill/>
          </a:ln>
        </p:spPr>
      </p:pic>
      <p:pic>
        <p:nvPicPr>
          <p:cNvPr id="121" name="Google Shape;121;p45"/>
          <p:cNvPicPr preferRelativeResize="0"/>
          <p:nvPr/>
        </p:nvPicPr>
        <p:blipFill rotWithShape="1">
          <a:blip r:embed="rId4">
            <a:alphaModFix/>
          </a:blip>
          <a:srcRect/>
          <a:stretch/>
        </p:blipFill>
        <p:spPr>
          <a:xfrm rot="-840000">
            <a:off x="346756" y="1947398"/>
            <a:ext cx="3867039" cy="2929862"/>
          </a:xfrm>
          <a:prstGeom prst="rect">
            <a:avLst/>
          </a:prstGeom>
          <a:noFill/>
          <a:ln>
            <a:noFill/>
          </a:ln>
        </p:spPr>
      </p:pic>
      <p:sp>
        <p:nvSpPr>
          <p:cNvPr id="122" name="Google Shape;122;p45"/>
          <p:cNvSpPr/>
          <p:nvPr/>
        </p:nvSpPr>
        <p:spPr>
          <a:xfrm>
            <a:off x="522515" y="247736"/>
            <a:ext cx="2299063" cy="1201016"/>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Songs and rhymes</a:t>
            </a:r>
            <a:endParaRPr sz="1400" b="0" i="0" u="none" strike="noStrike" cap="none">
              <a:solidFill>
                <a:srgbClr val="000000"/>
              </a:solidFill>
              <a:latin typeface="Arial"/>
              <a:ea typeface="Arial"/>
              <a:cs typeface="Arial"/>
              <a:sym typeface="Arial"/>
            </a:endParaRPr>
          </a:p>
        </p:txBody>
      </p:sp>
      <p:sp>
        <p:nvSpPr>
          <p:cNvPr id="123" name="Google Shape;123;p45"/>
          <p:cNvSpPr/>
          <p:nvPr/>
        </p:nvSpPr>
        <p:spPr>
          <a:xfrm>
            <a:off x="4131009" y="2043575"/>
            <a:ext cx="3196962" cy="1541222"/>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Imaginative play and play with toys inside and out of doors</a:t>
            </a:r>
            <a:endParaRPr sz="1400" b="0" i="0" u="none" strike="noStrike" cap="none">
              <a:solidFill>
                <a:srgbClr val="000000"/>
              </a:solidFill>
              <a:latin typeface="Arial"/>
              <a:ea typeface="Arial"/>
              <a:cs typeface="Arial"/>
              <a:sym typeface="Arial"/>
            </a:endParaRPr>
          </a:p>
        </p:txBody>
      </p:sp>
      <p:sp>
        <p:nvSpPr>
          <p:cNvPr id="124" name="Google Shape;124;p45"/>
          <p:cNvSpPr/>
          <p:nvPr/>
        </p:nvSpPr>
        <p:spPr>
          <a:xfrm>
            <a:off x="6096000" y="286578"/>
            <a:ext cx="2299062" cy="1356372"/>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Customs and celebrations</a:t>
            </a:r>
            <a:endParaRPr sz="1400" b="0" i="0" u="none" strike="noStrike" cap="none">
              <a:solidFill>
                <a:srgbClr val="000000"/>
              </a:solidFill>
              <a:latin typeface="Arial"/>
              <a:ea typeface="Arial"/>
              <a:cs typeface="Arial"/>
              <a:sym typeface="Arial"/>
            </a:endParaRPr>
          </a:p>
        </p:txBody>
      </p:sp>
      <p:sp>
        <p:nvSpPr>
          <p:cNvPr id="125" name="Google Shape;125;p45"/>
          <p:cNvSpPr/>
          <p:nvPr/>
        </p:nvSpPr>
        <p:spPr>
          <a:xfrm>
            <a:off x="8899968" y="337442"/>
            <a:ext cx="3015931" cy="1541222"/>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Online play with games, video clips, memes and apps</a:t>
            </a:r>
            <a:endParaRPr sz="1400" b="0" i="0" u="none" strike="noStrike" cap="none">
              <a:solidFill>
                <a:srgbClr val="000000"/>
              </a:solidFill>
              <a:latin typeface="Arial"/>
              <a:ea typeface="Arial"/>
              <a:cs typeface="Arial"/>
              <a:sym typeface="Arial"/>
            </a:endParaRPr>
          </a:p>
        </p:txBody>
      </p:sp>
      <p:sp>
        <p:nvSpPr>
          <p:cNvPr id="126" name="Google Shape;126;p45"/>
          <p:cNvSpPr/>
          <p:nvPr/>
        </p:nvSpPr>
        <p:spPr>
          <a:xfrm>
            <a:off x="5370940" y="3985321"/>
            <a:ext cx="2170154" cy="1201016"/>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Jokes, poems and stories</a:t>
            </a:r>
            <a:endParaRPr sz="1400" b="0" i="0" u="none" strike="noStrike" cap="none">
              <a:solidFill>
                <a:srgbClr val="000000"/>
              </a:solidFill>
              <a:latin typeface="Arial"/>
              <a:ea typeface="Arial"/>
              <a:cs typeface="Arial"/>
              <a:sym typeface="Arial"/>
            </a:endParaRPr>
          </a:p>
        </p:txBody>
      </p:sp>
      <p:sp>
        <p:nvSpPr>
          <p:cNvPr id="127" name="Google Shape;127;p45"/>
          <p:cNvSpPr/>
          <p:nvPr/>
        </p:nvSpPr>
        <p:spPr>
          <a:xfrm>
            <a:off x="7541094" y="2154699"/>
            <a:ext cx="2458390" cy="1440553"/>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Play with friends, family and pets</a:t>
            </a:r>
            <a:endParaRPr sz="1400" b="0" i="0" u="none" strike="noStrike" cap="none">
              <a:solidFill>
                <a:srgbClr val="000000"/>
              </a:solidFill>
              <a:latin typeface="Arial"/>
              <a:ea typeface="Arial"/>
              <a:cs typeface="Arial"/>
              <a:sym typeface="Arial"/>
            </a:endParaRPr>
          </a:p>
        </p:txBody>
      </p:sp>
      <p:sp>
        <p:nvSpPr>
          <p:cNvPr id="128" name="Google Shape;128;p45"/>
          <p:cNvSpPr/>
          <p:nvPr/>
        </p:nvSpPr>
        <p:spPr>
          <a:xfrm>
            <a:off x="8613534" y="3645116"/>
            <a:ext cx="2771899" cy="1541221"/>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Crafts, creating, making and baking</a:t>
            </a:r>
            <a:endParaRPr sz="1400" b="0" i="0" u="none" strike="noStrike" cap="none">
              <a:solidFill>
                <a:srgbClr val="000000"/>
              </a:solidFill>
              <a:latin typeface="Arial"/>
              <a:ea typeface="Arial"/>
              <a:cs typeface="Arial"/>
              <a:sym typeface="Arial"/>
            </a:endParaRPr>
          </a:p>
        </p:txBody>
      </p:sp>
      <p:sp>
        <p:nvSpPr>
          <p:cNvPr id="129" name="Google Shape;129;p45"/>
          <p:cNvSpPr/>
          <p:nvPr/>
        </p:nvSpPr>
        <p:spPr>
          <a:xfrm>
            <a:off x="3145698" y="375998"/>
            <a:ext cx="2626181" cy="1295665"/>
          </a:xfrm>
          <a:prstGeom prst="wedgeEllipseCallout">
            <a:avLst>
              <a:gd name="adj1" fmla="val -20833"/>
              <a:gd name="adj2" fmla="val 62500"/>
            </a:avLst>
          </a:prstGeom>
          <a:solidFill>
            <a:srgbClr val="2E75B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Beliefs, superstitions and rumours</a:t>
            </a:r>
            <a:endParaRPr sz="1400" b="0" i="0" u="none" strike="noStrike" cap="none">
              <a:solidFill>
                <a:srgbClr val="000000"/>
              </a:solidFill>
              <a:latin typeface="Arial"/>
              <a:ea typeface="Arial"/>
              <a:cs typeface="Arial"/>
              <a:sym typeface="Arial"/>
            </a:endParaRPr>
          </a:p>
        </p:txBody>
      </p:sp>
      <p:sp>
        <p:nvSpPr>
          <p:cNvPr id="130" name="Google Shape;130;p45"/>
          <p:cNvSpPr txBox="1"/>
          <p:nvPr/>
        </p:nvSpPr>
        <p:spPr>
          <a:xfrm>
            <a:off x="479221" y="5637272"/>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3200"/>
              <a:buFont typeface="Calibri"/>
              <a:buNone/>
            </a:pPr>
            <a:r>
              <a:rPr lang="en-GB" sz="3200" b="0" i="0" u="none" strike="noStrike" cap="none">
                <a:solidFill>
                  <a:srgbClr val="FFFFFF"/>
                </a:solidFill>
                <a:latin typeface="Calibri"/>
                <a:ea typeface="Calibri"/>
                <a:cs typeface="Calibri"/>
                <a:sym typeface="Calibri"/>
              </a:rPr>
              <a:t>What are we collecting?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6"/>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46"/>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What are we collecting?</a:t>
            </a:r>
            <a:endParaRPr sz="3200">
              <a:solidFill>
                <a:schemeClr val="lt1"/>
              </a:solidFill>
              <a:latin typeface="Calibri"/>
              <a:ea typeface="Calibri"/>
              <a:cs typeface="Calibri"/>
              <a:sym typeface="Calibri"/>
            </a:endParaRPr>
          </a:p>
        </p:txBody>
      </p:sp>
      <p:sp>
        <p:nvSpPr>
          <p:cNvPr id="137" name="Google Shape;137;p46"/>
          <p:cNvSpPr txBox="1">
            <a:spLocks noGrp="1"/>
          </p:cNvSpPr>
          <p:nvPr>
            <p:ph type="body" idx="1"/>
          </p:nvPr>
        </p:nvSpPr>
        <p:spPr>
          <a:xfrm>
            <a:off x="1014413" y="1569087"/>
            <a:ext cx="9798139" cy="4645446"/>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3085EE"/>
              </a:buClr>
              <a:buSzPts val="2800"/>
              <a:buNone/>
            </a:pPr>
            <a:r>
              <a:rPr lang="en-GB"/>
              <a:t>Contributions can take the form of…</a:t>
            </a:r>
            <a:endParaRPr/>
          </a:p>
          <a:p>
            <a:pPr marL="0" lvl="0" indent="0" algn="ctr" rtl="0">
              <a:lnSpc>
                <a:spcPct val="90000"/>
              </a:lnSpc>
              <a:spcBef>
                <a:spcPts val="0"/>
              </a:spcBef>
              <a:spcAft>
                <a:spcPts val="0"/>
              </a:spcAft>
              <a:buClr>
                <a:srgbClr val="3085EE"/>
              </a:buClr>
              <a:buSzPts val="2800"/>
              <a:buNone/>
            </a:pPr>
            <a:endParaRPr/>
          </a:p>
          <a:p>
            <a:pPr marL="228600" lvl="0" indent="-228600" algn="l" rtl="0">
              <a:lnSpc>
                <a:spcPct val="90000"/>
              </a:lnSpc>
              <a:spcBef>
                <a:spcPts val="0"/>
              </a:spcBef>
              <a:spcAft>
                <a:spcPts val="0"/>
              </a:spcAft>
              <a:buClr>
                <a:schemeClr val="dk1"/>
              </a:buClr>
              <a:buSzPts val="2800"/>
              <a:buChar char="•"/>
            </a:pPr>
            <a:r>
              <a:rPr lang="en-GB"/>
              <a:t>Descriptions of play and activities</a:t>
            </a:r>
            <a:endParaRPr/>
          </a:p>
          <a:p>
            <a:pPr marL="228600" lvl="0" indent="-228600" algn="l" rtl="0">
              <a:lnSpc>
                <a:spcPct val="90000"/>
              </a:lnSpc>
              <a:spcBef>
                <a:spcPts val="0"/>
              </a:spcBef>
              <a:spcAft>
                <a:spcPts val="0"/>
              </a:spcAft>
              <a:buClr>
                <a:schemeClr val="dk1"/>
              </a:buClr>
              <a:buSzPts val="2800"/>
              <a:buChar char="•"/>
            </a:pPr>
            <a:r>
              <a:rPr lang="en-GB"/>
              <a:t>Photographs </a:t>
            </a:r>
            <a:endParaRPr/>
          </a:p>
          <a:p>
            <a:pPr marL="228600" lvl="0" indent="-228600" algn="l" rtl="0">
              <a:lnSpc>
                <a:spcPct val="90000"/>
              </a:lnSpc>
              <a:spcBef>
                <a:spcPts val="0"/>
              </a:spcBef>
              <a:spcAft>
                <a:spcPts val="0"/>
              </a:spcAft>
              <a:buClr>
                <a:schemeClr val="dk1"/>
              </a:buClr>
              <a:buSzPts val="2800"/>
              <a:buChar char="•"/>
            </a:pPr>
            <a:r>
              <a:rPr lang="en-GB"/>
              <a:t>Images of drawings or things you have made</a:t>
            </a:r>
            <a:endParaRPr/>
          </a:p>
          <a:p>
            <a:pPr marL="228600" lvl="0" indent="-228600" algn="l" rtl="0">
              <a:lnSpc>
                <a:spcPct val="90000"/>
              </a:lnSpc>
              <a:spcBef>
                <a:spcPts val="0"/>
              </a:spcBef>
              <a:spcAft>
                <a:spcPts val="0"/>
              </a:spcAft>
              <a:buClr>
                <a:schemeClr val="dk1"/>
              </a:buClr>
              <a:buSzPts val="2800"/>
              <a:buChar char="•"/>
            </a:pPr>
            <a:r>
              <a:rPr lang="en-GB"/>
              <a:t>Screenshots of online games you are playing</a:t>
            </a:r>
            <a:endParaRPr/>
          </a:p>
          <a:p>
            <a:pPr marL="228600" lvl="0" indent="-228600" algn="l" rtl="0">
              <a:lnSpc>
                <a:spcPct val="90000"/>
              </a:lnSpc>
              <a:spcBef>
                <a:spcPts val="0"/>
              </a:spcBef>
              <a:spcAft>
                <a:spcPts val="0"/>
              </a:spcAft>
              <a:buClr>
                <a:schemeClr val="dk1"/>
              </a:buClr>
              <a:buSzPts val="2800"/>
              <a:buChar char="•"/>
            </a:pPr>
            <a:r>
              <a:rPr lang="en-GB"/>
              <a:t>Video clips</a:t>
            </a:r>
            <a:endParaRPr/>
          </a:p>
          <a:p>
            <a:pPr marL="228600" lvl="0" indent="-228600" algn="l" rtl="0">
              <a:lnSpc>
                <a:spcPct val="90000"/>
              </a:lnSpc>
              <a:spcBef>
                <a:spcPts val="0"/>
              </a:spcBef>
              <a:spcAft>
                <a:spcPts val="0"/>
              </a:spcAft>
              <a:buClr>
                <a:schemeClr val="dk1"/>
              </a:buClr>
              <a:buSzPts val="2800"/>
              <a:buChar char="•"/>
            </a:pPr>
            <a:r>
              <a:rPr lang="en-GB"/>
              <a:t>Audio recordings </a:t>
            </a:r>
            <a:endParaRPr/>
          </a:p>
          <a:p>
            <a:pPr marL="228600" lvl="0" indent="-228600" algn="l" rtl="0">
              <a:lnSpc>
                <a:spcPct val="90000"/>
              </a:lnSpc>
              <a:spcBef>
                <a:spcPts val="0"/>
              </a:spcBef>
              <a:spcAft>
                <a:spcPts val="0"/>
              </a:spcAft>
              <a:buClr>
                <a:schemeClr val="dk1"/>
              </a:buClr>
              <a:buSzPts val="2800"/>
              <a:buChar char="•"/>
            </a:pPr>
            <a:r>
              <a:rPr lang="en-GB"/>
              <a:t>Links to media clips such as YouTube and TikTok</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en-GB"/>
              <a:t>You can upload up to 6 files at a time. You can also come back at a later time and submit more examples to the collection. </a:t>
            </a:r>
            <a:endParaRPr/>
          </a:p>
          <a:p>
            <a:pPr marL="228600" lvl="0" indent="-50800" algn="l" rtl="0">
              <a:lnSpc>
                <a:spcPct val="90000"/>
              </a:lnSpc>
              <a:spcBef>
                <a:spcPts val="0"/>
              </a:spcBef>
              <a:spcAft>
                <a:spcPts val="0"/>
              </a:spcAft>
              <a:buClr>
                <a:srgbClr val="3085EE"/>
              </a:buClr>
              <a:buSzPts val="2800"/>
              <a:buNone/>
            </a:pPr>
            <a:endParaRPr/>
          </a:p>
        </p:txBody>
      </p:sp>
      <p:pic>
        <p:nvPicPr>
          <p:cNvPr id="7" name="Picture 6" descr="Shape, circle&#10;&#10;Description automatically generated">
            <a:extLst>
              <a:ext uri="{FF2B5EF4-FFF2-40B4-BE49-F238E27FC236}">
                <a16:creationId xmlns:a16="http://schemas.microsoft.com/office/drawing/2014/main" id="{96AA6988-218D-4AE0-8081-A4EF477E7469}"/>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F40A3B11-1E70-4CA6-85B5-7F997E4BCD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5"/>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 name="Picture 8" descr="A picture containing text, underpants&#10;&#10;Description automatically generated">
            <a:extLst>
              <a:ext uri="{FF2B5EF4-FFF2-40B4-BE49-F238E27FC236}">
                <a16:creationId xmlns:a16="http://schemas.microsoft.com/office/drawing/2014/main" id="{B036DC3C-8D3F-4E8E-8471-05FFF5D6B86D}"/>
              </a:ext>
            </a:extLst>
          </p:cNvPr>
          <p:cNvPicPr>
            <a:picLocks noChangeAspect="1"/>
          </p:cNvPicPr>
          <p:nvPr/>
        </p:nvPicPr>
        <p:blipFill rotWithShape="1">
          <a:blip r:embed="rId3"/>
          <a:srcRect l="811" t="11037" b="11541"/>
          <a:stretch/>
        </p:blipFill>
        <p:spPr>
          <a:xfrm>
            <a:off x="196713" y="550518"/>
            <a:ext cx="5792999" cy="2792626"/>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21CBA57F-632E-422C-A674-9E1F9F6E6EA4}"/>
              </a:ext>
            </a:extLst>
          </p:cNvPr>
          <p:cNvPicPr>
            <a:picLocks noChangeAspect="1"/>
          </p:cNvPicPr>
          <p:nvPr/>
        </p:nvPicPr>
        <p:blipFill rotWithShape="1">
          <a:blip r:embed="rId4"/>
          <a:srcRect b="15230"/>
          <a:stretch/>
        </p:blipFill>
        <p:spPr>
          <a:xfrm>
            <a:off x="6194861" y="559715"/>
            <a:ext cx="5790467" cy="2783429"/>
          </a:xfrm>
          <a:prstGeom prst="rect">
            <a:avLst/>
          </a:prstGeom>
        </p:spPr>
      </p:pic>
      <p:pic>
        <p:nvPicPr>
          <p:cNvPr id="11" name="Picture 10">
            <a:extLst>
              <a:ext uri="{FF2B5EF4-FFF2-40B4-BE49-F238E27FC236}">
                <a16:creationId xmlns:a16="http://schemas.microsoft.com/office/drawing/2014/main" id="{2B73E363-9D43-439D-A68A-4B82B7735721}"/>
              </a:ext>
            </a:extLst>
          </p:cNvPr>
          <p:cNvPicPr>
            <a:picLocks noChangeAspect="1"/>
          </p:cNvPicPr>
          <p:nvPr/>
        </p:nvPicPr>
        <p:blipFill rotWithShape="1">
          <a:blip r:embed="rId5"/>
          <a:srcRect t="14315"/>
          <a:stretch/>
        </p:blipFill>
        <p:spPr>
          <a:xfrm>
            <a:off x="192767" y="3514855"/>
            <a:ext cx="5796945" cy="2792626"/>
          </a:xfrm>
          <a:prstGeom prst="rect">
            <a:avLst/>
          </a:prstGeom>
        </p:spPr>
      </p:pic>
      <p:pic>
        <p:nvPicPr>
          <p:cNvPr id="12" name="Picture 11">
            <a:extLst>
              <a:ext uri="{FF2B5EF4-FFF2-40B4-BE49-F238E27FC236}">
                <a16:creationId xmlns:a16="http://schemas.microsoft.com/office/drawing/2014/main" id="{64180D0C-379A-4C1A-B5F4-D89D9F08017C}"/>
              </a:ext>
            </a:extLst>
          </p:cNvPr>
          <p:cNvPicPr>
            <a:picLocks noChangeAspect="1"/>
          </p:cNvPicPr>
          <p:nvPr/>
        </p:nvPicPr>
        <p:blipFill rotWithShape="1">
          <a:blip r:embed="rId6"/>
          <a:srcRect l="-308" t="27095" r="437" b="37102"/>
          <a:stretch/>
        </p:blipFill>
        <p:spPr>
          <a:xfrm>
            <a:off x="6194861" y="3537583"/>
            <a:ext cx="5783038" cy="2760702"/>
          </a:xfrm>
          <a:prstGeom prst="rect">
            <a:avLst/>
          </a:prstGeom>
        </p:spPr>
      </p:pic>
      <p:pic>
        <p:nvPicPr>
          <p:cNvPr id="8" name="Picture 7" descr="Shape, circle&#10;&#10;Description automatically generated">
            <a:extLst>
              <a:ext uri="{FF2B5EF4-FFF2-40B4-BE49-F238E27FC236}">
                <a16:creationId xmlns:a16="http://schemas.microsoft.com/office/drawing/2014/main" id="{A013A5BF-74CE-4B4B-87ED-AFAA2FB0F796}"/>
              </a:ext>
            </a:extLst>
          </p:cNvPr>
          <p:cNvPicPr>
            <a:picLocks noChangeAspect="1"/>
          </p:cNvPicPr>
          <p:nvPr/>
        </p:nvPicPr>
        <p:blipFill>
          <a:blip r:embed="rId7"/>
          <a:stretch>
            <a:fillRect/>
          </a:stretch>
        </p:blipFill>
        <p:spPr>
          <a:xfrm rot="20839482">
            <a:off x="127582" y="127583"/>
            <a:ext cx="1308171" cy="13081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5"/>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5"/>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Calibri"/>
              <a:buNone/>
            </a:pPr>
            <a:r>
              <a:rPr lang="en-GB" sz="3200">
                <a:solidFill>
                  <a:schemeClr val="lt1"/>
                </a:solidFill>
              </a:rPr>
              <a:t>           Play Observatory</a:t>
            </a:r>
            <a:r>
              <a:rPr lang="en-GB" sz="3200">
                <a:solidFill>
                  <a:schemeClr val="lt1"/>
                </a:solidFill>
                <a:latin typeface="Calibri"/>
                <a:ea typeface="Calibri"/>
                <a:cs typeface="Calibri"/>
                <a:sym typeface="Calibri"/>
              </a:rPr>
              <a:t> contributions will be preserved for history</a:t>
            </a:r>
            <a:endParaRPr sz="3200">
              <a:solidFill>
                <a:schemeClr val="lt1"/>
              </a:solidFill>
              <a:latin typeface="Calibri"/>
              <a:ea typeface="Calibri"/>
              <a:cs typeface="Calibri"/>
              <a:sym typeface="Calibri"/>
            </a:endParaRPr>
          </a:p>
        </p:txBody>
      </p:sp>
      <p:sp>
        <p:nvSpPr>
          <p:cNvPr id="156" name="Google Shape;156;p5"/>
          <p:cNvSpPr txBox="1">
            <a:spLocks noGrp="1"/>
          </p:cNvSpPr>
          <p:nvPr>
            <p:ph type="body" idx="1"/>
          </p:nvPr>
        </p:nvSpPr>
        <p:spPr>
          <a:xfrm>
            <a:off x="352338" y="1388300"/>
            <a:ext cx="11619300" cy="4960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rgbClr val="2F5496"/>
              </a:buClr>
              <a:buSzPts val="2800"/>
              <a:buNone/>
            </a:pPr>
            <a:endParaRPr/>
          </a:p>
          <a:p>
            <a:pPr marL="228600" lvl="0" indent="-228600" algn="l" rtl="0">
              <a:lnSpc>
                <a:spcPct val="90000"/>
              </a:lnSpc>
              <a:spcBef>
                <a:spcPts val="1000"/>
              </a:spcBef>
              <a:spcAft>
                <a:spcPts val="0"/>
              </a:spcAft>
              <a:buClr>
                <a:schemeClr val="dk1"/>
              </a:buClr>
              <a:buSzPts val="2800"/>
              <a:buChar char="•"/>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Contributions to the Play Observatory collection </a:t>
            </a:r>
            <a:r>
              <a:rPr lang="en-GB"/>
              <a:t>will become part of a national archive a</a:t>
            </a: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bout children’s</a:t>
            </a:r>
            <a:r>
              <a:rPr lang="en-GB"/>
              <a:t> play and leisure experiences during the pandemic at the University of Sheffield and at University College London.</a:t>
            </a:r>
            <a:endParaRPr/>
          </a:p>
          <a:p>
            <a:pPr marL="228600" lvl="0" indent="-228600" algn="l" rtl="0">
              <a:lnSpc>
                <a:spcPct val="90000"/>
              </a:lnSpc>
              <a:spcBef>
                <a:spcPts val="1000"/>
              </a:spcBef>
              <a:spcAft>
                <a:spcPts val="0"/>
              </a:spcAft>
              <a:buClr>
                <a:schemeClr val="dk1"/>
              </a:buClr>
              <a:buSzPts val="2800"/>
              <a:buChar char="•"/>
            </a:pPr>
            <a:r>
              <a:rPr lang="en-GB"/>
              <a:t>A sample from the collection will be archived by the British Library and some examples will feature in an online exhibition at the V&amp;A Museum of Childhood in 2021/22</a:t>
            </a:r>
            <a:endParaRPr/>
          </a:p>
          <a:p>
            <a:pPr marL="228600" lvl="0" indent="-228600" algn="l" rtl="0">
              <a:lnSpc>
                <a:spcPct val="90000"/>
              </a:lnSpc>
              <a:spcBef>
                <a:spcPts val="1000"/>
              </a:spcBef>
              <a:spcAft>
                <a:spcPts val="0"/>
              </a:spcAft>
              <a:buClr>
                <a:schemeClr val="dk1"/>
              </a:buClr>
              <a:buSzPts val="2800"/>
              <a:buChar char="•"/>
            </a:pPr>
            <a:r>
              <a:rPr lang="en-GB"/>
              <a:t>Contributions will inform researchers about children’s play and wellbeing, helping us create a resource for parents, careers and professionals, co-produced with Great Ormond Street Hospital  </a:t>
            </a:r>
            <a:endParaRPr/>
          </a:p>
        </p:txBody>
      </p:sp>
      <p:pic>
        <p:nvPicPr>
          <p:cNvPr id="7" name="Picture 6" descr="Shape, circle&#10;&#10;Description automatically generated">
            <a:extLst>
              <a:ext uri="{FF2B5EF4-FFF2-40B4-BE49-F238E27FC236}">
                <a16:creationId xmlns:a16="http://schemas.microsoft.com/office/drawing/2014/main" id="{27ACFE86-592B-4239-8B23-2F9A8B7B95DB}"/>
              </a:ext>
            </a:extLst>
          </p:cNvPr>
          <p:cNvPicPr>
            <a:picLocks noChangeAspect="1"/>
          </p:cNvPicPr>
          <p:nvPr/>
        </p:nvPicPr>
        <p:blipFill>
          <a:blip r:embed="rId3"/>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E57C6D10-43A1-418F-AC8B-C5E4B2F54B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7461" y="6081028"/>
            <a:ext cx="3671275" cy="6988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6"/>
          <p:cNvSpPr/>
          <p:nvPr/>
        </p:nvSpPr>
        <p:spPr>
          <a:xfrm>
            <a:off x="0" y="651752"/>
            <a:ext cx="12192000" cy="73655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6"/>
          <p:cNvSpPr txBox="1">
            <a:spLocks noGrp="1"/>
          </p:cNvSpPr>
          <p:nvPr>
            <p:ph type="title"/>
          </p:nvPr>
        </p:nvSpPr>
        <p:spPr>
          <a:xfrm>
            <a:off x="556532" y="643467"/>
            <a:ext cx="11210925" cy="744836"/>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Calibri"/>
              <a:buNone/>
            </a:pPr>
            <a:r>
              <a:rPr lang="en-GB" sz="3200">
                <a:solidFill>
                  <a:schemeClr val="lt1"/>
                </a:solidFill>
                <a:latin typeface="Calibri"/>
                <a:ea typeface="Calibri"/>
                <a:cs typeface="Calibri"/>
                <a:sym typeface="Calibri"/>
              </a:rPr>
              <a:t>Getting started</a:t>
            </a:r>
            <a:endParaRPr sz="3200">
              <a:solidFill>
                <a:schemeClr val="lt1"/>
              </a:solidFill>
              <a:latin typeface="Calibri"/>
              <a:ea typeface="Calibri"/>
              <a:cs typeface="Calibri"/>
              <a:sym typeface="Calibri"/>
            </a:endParaRPr>
          </a:p>
        </p:txBody>
      </p:sp>
      <p:sp>
        <p:nvSpPr>
          <p:cNvPr id="165" name="Google Shape;165;p6"/>
          <p:cNvSpPr txBox="1">
            <a:spLocks noGrp="1"/>
          </p:cNvSpPr>
          <p:nvPr>
            <p:ph type="body" idx="1"/>
          </p:nvPr>
        </p:nvSpPr>
        <p:spPr>
          <a:xfrm>
            <a:off x="556525" y="1789150"/>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8108"/>
              <a:buChar char="•"/>
            </a:pPr>
            <a:r>
              <a:rPr lang="en-GB"/>
              <a:t>Before you get started, please head to our website to find out more about the project and see some of the types of contributions we are getting: </a:t>
            </a:r>
            <a:r>
              <a:rPr lang="en-GB" u="sng">
                <a:solidFill>
                  <a:schemeClr val="hlink"/>
                </a:solidFill>
                <a:hlinkClick r:id="rId3"/>
              </a:rPr>
              <a:t>https://play-observatory.com/</a:t>
            </a:r>
            <a:r>
              <a:rPr lang="en-GB"/>
              <a:t> </a:t>
            </a:r>
            <a:endParaRPr/>
          </a:p>
          <a:p>
            <a:pPr marL="228600" lvl="0" indent="-50800" algn="l" rtl="0">
              <a:lnSpc>
                <a:spcPct val="90000"/>
              </a:lnSpc>
              <a:spcBef>
                <a:spcPts val="1000"/>
              </a:spcBef>
              <a:spcAft>
                <a:spcPts val="0"/>
              </a:spcAft>
              <a:buClr>
                <a:schemeClr val="dk1"/>
              </a:buClr>
              <a:buSzPct val="108108"/>
              <a:buNone/>
            </a:pPr>
            <a:endParaRPr/>
          </a:p>
          <a:p>
            <a:pPr marL="228600" lvl="0" indent="-228600" algn="l" rtl="0">
              <a:lnSpc>
                <a:spcPct val="90000"/>
              </a:lnSpc>
              <a:spcBef>
                <a:spcPts val="1000"/>
              </a:spcBef>
              <a:spcAft>
                <a:spcPts val="0"/>
              </a:spcAft>
              <a:buClr>
                <a:schemeClr val="dk1"/>
              </a:buClr>
              <a:buSzPct val="108108"/>
              <a:buChar char="•"/>
            </a:pPr>
            <a:r>
              <a:rPr lang="en-GB"/>
              <a:t>Then you can read the ‘</a:t>
            </a:r>
            <a:r>
              <a:rPr lang="en-GB" b="1" u="sng">
                <a:solidFill>
                  <a:schemeClr val="hlink"/>
                </a:solidFil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Play your part</a:t>
            </a: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 </a:t>
            </a:r>
            <a:r>
              <a:rPr lang="en-GB"/>
              <a:t>section, which will give </a:t>
            </a: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t</a:t>
            </a:r>
            <a:r>
              <a:rPr lang="en-GB"/>
              <a:t>he information you need to know before you go to our survey page and register with the Play Observatory. Here’s a link to the page: https://www.play-observatory.com/play-your-part/section-one</a:t>
            </a:r>
            <a:endParaRPr/>
          </a:p>
          <a:p>
            <a:pPr marL="457200" lvl="0" indent="0" algn="l" rtl="0">
              <a:lnSpc>
                <a:spcPct val="90000"/>
              </a:lnSpc>
              <a:spcBef>
                <a:spcPts val="1000"/>
              </a:spcBef>
              <a:spcAft>
                <a:spcPts val="0"/>
              </a:spcAft>
              <a:buSzPct val="69498"/>
              <a:buNone/>
            </a:pPr>
            <a:endParaRPr/>
          </a:p>
          <a:p>
            <a:pPr marL="228600" lvl="0" indent="-228600" algn="l" rtl="0">
              <a:lnSpc>
                <a:spcPct val="90000"/>
              </a:lnSpc>
              <a:spcBef>
                <a:spcPts val="1000"/>
              </a:spcBef>
              <a:spcAft>
                <a:spcPts val="0"/>
              </a:spcAft>
              <a:buClr>
                <a:schemeClr val="dk1"/>
              </a:buClr>
              <a:buSzPct val="108108"/>
              <a:buChar char="•"/>
            </a:pPr>
            <a:r>
              <a:rPr lang="en-GB"/>
              <a:t>Peeps features in the Play your part section to provide clear information </a:t>
            </a: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aimed at explaining the survey</a:t>
            </a:r>
            <a:r>
              <a:rPr lang="en-GB"/>
              <a:t> to younger children </a:t>
            </a:r>
            <a:endParaRPr/>
          </a:p>
        </p:txBody>
      </p:sp>
      <p:pic>
        <p:nvPicPr>
          <p:cNvPr id="7" name="Picture 6" descr="Shape, circle&#10;&#10;Description automatically generated">
            <a:extLst>
              <a:ext uri="{FF2B5EF4-FFF2-40B4-BE49-F238E27FC236}">
                <a16:creationId xmlns:a16="http://schemas.microsoft.com/office/drawing/2014/main" id="{49113058-AB6E-4EB1-B3D4-89487E5ACE15}"/>
              </a:ext>
            </a:extLst>
          </p:cNvPr>
          <p:cNvPicPr>
            <a:picLocks noChangeAspect="1"/>
          </p:cNvPicPr>
          <p:nvPr/>
        </p:nvPicPr>
        <p:blipFill>
          <a:blip r:embed="rId5"/>
          <a:stretch>
            <a:fillRect/>
          </a:stretch>
        </p:blipFill>
        <p:spPr>
          <a:xfrm rot="20839482">
            <a:off x="127582" y="127583"/>
            <a:ext cx="1308171" cy="1308171"/>
          </a:xfrm>
          <a:prstGeom prst="rect">
            <a:avLst/>
          </a:prstGeom>
        </p:spPr>
      </p:pic>
      <p:pic>
        <p:nvPicPr>
          <p:cNvPr id="8" name="Graphic 7">
            <a:extLst>
              <a:ext uri="{FF2B5EF4-FFF2-40B4-BE49-F238E27FC236}">
                <a16:creationId xmlns:a16="http://schemas.microsoft.com/office/drawing/2014/main" id="{AADF64F4-29A2-4049-86D8-6D4BDA79D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37461" y="6081028"/>
            <a:ext cx="3671275" cy="6988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2172</Words>
  <Application>Microsoft Office PowerPoint</Application>
  <PresentationFormat>Widescreen</PresentationFormat>
  <Paragraphs>190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Resource Pack for Primary Schools</vt:lpstr>
      <vt:lpstr>Welcome to the Play Observatory</vt:lpstr>
      <vt:lpstr>Who is involved?</vt:lpstr>
      <vt:lpstr>Meet Peeps</vt:lpstr>
      <vt:lpstr>PowerPoint Presentation</vt:lpstr>
      <vt:lpstr>What are we collecting?</vt:lpstr>
      <vt:lpstr>PowerPoint Presentation</vt:lpstr>
      <vt:lpstr>           Play Observatory contributions will be preserved for history</vt:lpstr>
      <vt:lpstr>Getting started</vt:lpstr>
      <vt:lpstr>Gaining parental consent</vt:lpstr>
      <vt:lpstr>How primary schools can take part </vt:lpstr>
      <vt:lpstr>How primary schools can take part </vt:lpstr>
      <vt:lpstr>Possible activities and starting points</vt:lpstr>
      <vt:lpstr>PowerPoint Presentation</vt:lpstr>
      <vt:lpstr>         1. Map your play places (early years and primary age children)</vt:lpstr>
      <vt:lpstr>2. Games, jokes, words and rhymes and the pandemic</vt:lpstr>
      <vt:lpstr>3. Things you have made during the pandemic </vt:lpstr>
      <vt:lpstr>4. Rumours, sayings, beliefs and superstitions!</vt:lpstr>
      <vt:lpstr>5. Seeing people, visiting and going on trips</vt:lpstr>
      <vt:lpstr>6. Being alone and with others</vt:lpstr>
      <vt:lpstr>7. Life events and special occasions</vt:lpstr>
      <vt:lpstr>8. Suggested diary task</vt:lpstr>
      <vt:lpstr>PowerPoint Presentation</vt:lpstr>
      <vt:lpstr>PowerPoint Presentation</vt:lpstr>
      <vt:lpstr>Want some help or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Pack for Primary Schools</dc:title>
  <dc:creator>Yinka Olusoga</dc:creator>
  <cp:lastModifiedBy>Signorelli, Valerio</cp:lastModifiedBy>
  <cp:revision>2</cp:revision>
  <dcterms:created xsi:type="dcterms:W3CDTF">2021-04-25T18:06:05Z</dcterms:created>
  <dcterms:modified xsi:type="dcterms:W3CDTF">2021-06-25T14:18:55Z</dcterms:modified>
</cp:coreProperties>
</file>